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57" autoAdjust="0"/>
    <p:restoredTop sz="94653"/>
  </p:normalViewPr>
  <p:slideViewPr>
    <p:cSldViewPr snapToGrid="0" snapToObjects="1" showGuides="1">
      <p:cViewPr varScale="1">
        <p:scale>
          <a:sx n="60" d="100"/>
          <a:sy n="60" d="100"/>
        </p:scale>
        <p:origin x="1164"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01293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11103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01355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21523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383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97824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69405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0158" y="95693"/>
            <a:ext cx="3522118" cy="461665"/>
          </a:xfrm>
          <a:prstGeom prst="rect">
            <a:avLst/>
          </a:prstGeom>
          <a:noFill/>
        </p:spPr>
        <p:txBody>
          <a:bodyPr wrap="none" rtlCol="0">
            <a:spAutoFit/>
          </a:bodyPr>
          <a:lstStyle/>
          <a:p>
            <a:r>
              <a:rPr lang="en-US" sz="2400" dirty="0" smtClean="0"/>
              <a:t>Issues need harmonization</a:t>
            </a:r>
            <a:endParaRPr lang="en-US" sz="2400" dirty="0"/>
          </a:p>
        </p:txBody>
      </p:sp>
      <p:sp>
        <p:nvSpPr>
          <p:cNvPr id="15" name="TextBox 14"/>
          <p:cNvSpPr txBox="1"/>
          <p:nvPr/>
        </p:nvSpPr>
        <p:spPr>
          <a:xfrm>
            <a:off x="457199" y="832147"/>
            <a:ext cx="7875554" cy="400110"/>
          </a:xfrm>
          <a:prstGeom prst="rect">
            <a:avLst/>
          </a:prstGeom>
          <a:noFill/>
        </p:spPr>
        <p:txBody>
          <a:bodyPr wrap="none" rtlCol="0">
            <a:spAutoFit/>
          </a:bodyPr>
          <a:lstStyle/>
          <a:p>
            <a:r>
              <a:rPr lang="en-US" sz="2000" dirty="0" smtClean="0"/>
              <a:t>New Resolutions: Over The Top, Open Source, Privacy (see Ad-hoc results)</a:t>
            </a:r>
            <a:endParaRPr lang="en-US" sz="2000" dirty="0"/>
          </a:p>
        </p:txBody>
      </p:sp>
      <p:sp>
        <p:nvSpPr>
          <p:cNvPr id="46" name="TextBox 45"/>
          <p:cNvSpPr txBox="1"/>
          <p:nvPr/>
        </p:nvSpPr>
        <p:spPr>
          <a:xfrm>
            <a:off x="457199" y="1203247"/>
            <a:ext cx="3212546" cy="400110"/>
          </a:xfrm>
          <a:prstGeom prst="rect">
            <a:avLst/>
          </a:prstGeom>
          <a:noFill/>
        </p:spPr>
        <p:txBody>
          <a:bodyPr wrap="none" rtlCol="0">
            <a:spAutoFit/>
          </a:bodyPr>
          <a:lstStyle/>
          <a:p>
            <a:r>
              <a:rPr lang="en-US" sz="2000" dirty="0" smtClean="0"/>
              <a:t>Resolutions related with </a:t>
            </a:r>
            <a:r>
              <a:rPr lang="en-US" sz="2000" dirty="0" err="1" smtClean="0"/>
              <a:t>DoA</a:t>
            </a:r>
            <a:endParaRPr lang="en-US" sz="2000" dirty="0"/>
          </a:p>
        </p:txBody>
      </p:sp>
      <p:sp>
        <p:nvSpPr>
          <p:cNvPr id="17" name="TextBox 16"/>
          <p:cNvSpPr txBox="1"/>
          <p:nvPr/>
        </p:nvSpPr>
        <p:spPr>
          <a:xfrm>
            <a:off x="839972" y="1574484"/>
            <a:ext cx="7804298" cy="1754326"/>
          </a:xfrm>
          <a:prstGeom prst="rect">
            <a:avLst/>
          </a:prstGeom>
          <a:noFill/>
        </p:spPr>
        <p:txBody>
          <a:bodyPr wrap="square" rtlCol="0">
            <a:spAutoFit/>
          </a:bodyPr>
          <a:lstStyle/>
          <a:p>
            <a:pPr marL="285750" indent="-285750">
              <a:buFont typeface="Arial" panose="020B0604020202020204" pitchFamily="34" charset="0"/>
              <a:buChar char="•"/>
            </a:pPr>
            <a:r>
              <a:rPr lang="en-US" u="sng" dirty="0" smtClean="0">
                <a:solidFill>
                  <a:srgbClr val="FF0000"/>
                </a:solidFill>
              </a:rPr>
              <a:t>Resolution 50</a:t>
            </a:r>
            <a:r>
              <a:rPr lang="en-US" dirty="0" smtClean="0"/>
              <a:t>: </a:t>
            </a:r>
            <a:r>
              <a:rPr lang="en-GB" dirty="0" smtClean="0"/>
              <a:t>Cybersecurity</a:t>
            </a:r>
          </a:p>
          <a:p>
            <a:pPr marL="285750" indent="-285750">
              <a:buFont typeface="Arial" panose="020B0604020202020204" pitchFamily="34" charset="0"/>
              <a:buChar char="•"/>
            </a:pPr>
            <a:r>
              <a:rPr lang="en-GB" u="sng" dirty="0" smtClean="0">
                <a:solidFill>
                  <a:srgbClr val="FF0000"/>
                </a:solidFill>
              </a:rPr>
              <a:t>Resolution 60</a:t>
            </a:r>
            <a:r>
              <a:rPr lang="en-GB" dirty="0" smtClean="0"/>
              <a:t>: </a:t>
            </a:r>
            <a:r>
              <a:rPr lang="en-US" dirty="0"/>
              <a:t>The evolution of the identification and numbering systems to meet the emerging technological trends including Internet of Things (</a:t>
            </a:r>
            <a:r>
              <a:rPr lang="en-US" dirty="0" err="1"/>
              <a:t>IoT</a:t>
            </a:r>
            <a:r>
              <a:rPr lang="en-US" dirty="0" smtClean="0"/>
              <a:t>)</a:t>
            </a:r>
          </a:p>
          <a:p>
            <a:pPr marL="285750" indent="-285750">
              <a:buFont typeface="Arial" panose="020B0604020202020204" pitchFamily="34" charset="0"/>
              <a:buChar char="•"/>
            </a:pPr>
            <a:r>
              <a:rPr lang="en-US" u="sng" dirty="0">
                <a:solidFill>
                  <a:srgbClr val="FF0000"/>
                </a:solidFill>
              </a:rPr>
              <a:t>Resolution 78</a:t>
            </a:r>
            <a:r>
              <a:rPr lang="en-US" dirty="0"/>
              <a:t>: Information and communication technology applications and standards for improved access to e-health </a:t>
            </a:r>
            <a:r>
              <a:rPr lang="en-US" dirty="0" smtClean="0"/>
              <a:t>services</a:t>
            </a:r>
          </a:p>
          <a:p>
            <a:pPr marL="285750" indent="-285750">
              <a:buFont typeface="Arial" panose="020B0604020202020204" pitchFamily="34" charset="0"/>
              <a:buChar char="•"/>
            </a:pPr>
            <a:r>
              <a:rPr lang="en-US" dirty="0" smtClean="0"/>
              <a:t>New proposed Resolution on </a:t>
            </a:r>
            <a:r>
              <a:rPr lang="en-US" dirty="0" smtClean="0">
                <a:solidFill>
                  <a:srgbClr val="FF0000"/>
                </a:solidFill>
              </a:rPr>
              <a:t>“Counterfeit”</a:t>
            </a:r>
            <a:endParaRPr lang="en-US" dirty="0">
              <a:solidFill>
                <a:srgbClr val="FF0000"/>
              </a:solidFill>
            </a:endParaRPr>
          </a:p>
        </p:txBody>
      </p:sp>
      <p:sp>
        <p:nvSpPr>
          <p:cNvPr id="18" name="Down Arrow 17"/>
          <p:cNvSpPr/>
          <p:nvPr/>
        </p:nvSpPr>
        <p:spPr>
          <a:xfrm>
            <a:off x="3075550" y="3455580"/>
            <a:ext cx="3306726" cy="542261"/>
          </a:xfrm>
          <a:prstGeom prst="downArrow">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Proposed ways</a:t>
            </a:r>
            <a:endParaRPr lang="en-US" dirty="0">
              <a:solidFill>
                <a:schemeClr val="tx1"/>
              </a:solidFill>
            </a:endParaRPr>
          </a:p>
        </p:txBody>
      </p:sp>
      <p:sp>
        <p:nvSpPr>
          <p:cNvPr id="49" name="TextBox 48"/>
          <p:cNvSpPr txBox="1"/>
          <p:nvPr/>
        </p:nvSpPr>
        <p:spPr>
          <a:xfrm>
            <a:off x="457199" y="4116561"/>
            <a:ext cx="8433206" cy="400110"/>
          </a:xfrm>
          <a:prstGeom prst="rect">
            <a:avLst/>
          </a:prstGeom>
          <a:noFill/>
        </p:spPr>
        <p:txBody>
          <a:bodyPr wrap="none" rtlCol="0">
            <a:spAutoFit/>
          </a:bodyPr>
          <a:lstStyle/>
          <a:p>
            <a:r>
              <a:rPr lang="en-US" sz="2000" dirty="0" smtClean="0"/>
              <a:t>Basic reference: PP Resolution 188, recognizing: </a:t>
            </a:r>
            <a:r>
              <a:rPr lang="en-US" sz="2000" u="sng" dirty="0" smtClean="0">
                <a:solidFill>
                  <a:srgbClr val="FF0000"/>
                </a:solidFill>
              </a:rPr>
              <a:t>add all Res as a basic reference</a:t>
            </a:r>
            <a:endParaRPr lang="en-US" sz="2000" u="sng" dirty="0">
              <a:solidFill>
                <a:srgbClr val="FF0000"/>
              </a:solidFill>
            </a:endParaRPr>
          </a:p>
        </p:txBody>
      </p:sp>
      <p:sp>
        <p:nvSpPr>
          <p:cNvPr id="20" name="Rectangle 19"/>
          <p:cNvSpPr/>
          <p:nvPr/>
        </p:nvSpPr>
        <p:spPr>
          <a:xfrm>
            <a:off x="839972" y="4465513"/>
            <a:ext cx="8002026" cy="923330"/>
          </a:xfrm>
          <a:prstGeom prst="rect">
            <a:avLst/>
          </a:prstGeom>
        </p:spPr>
        <p:txBody>
          <a:bodyPr wrap="square">
            <a:spAutoFit/>
          </a:bodyPr>
          <a:lstStyle/>
          <a:p>
            <a:r>
              <a:rPr lang="en-US" dirty="0"/>
              <a:t>e) that Recommendation ITU-T X.1255, which is based on the </a:t>
            </a:r>
            <a:r>
              <a:rPr lang="en-US" dirty="0" smtClean="0"/>
              <a:t>digital object </a:t>
            </a:r>
            <a:r>
              <a:rPr lang="en-US" dirty="0"/>
              <a:t>architecture, provides a framework for discovery of </a:t>
            </a:r>
            <a:r>
              <a:rPr lang="en-US" dirty="0" smtClean="0"/>
              <a:t>identity management </a:t>
            </a:r>
            <a:r>
              <a:rPr lang="en-US" dirty="0"/>
              <a:t>information;</a:t>
            </a:r>
          </a:p>
        </p:txBody>
      </p:sp>
      <p:sp>
        <p:nvSpPr>
          <p:cNvPr id="51" name="TextBox 50"/>
          <p:cNvSpPr txBox="1"/>
          <p:nvPr/>
        </p:nvSpPr>
        <p:spPr>
          <a:xfrm>
            <a:off x="474966" y="5413837"/>
            <a:ext cx="7884402" cy="1015663"/>
          </a:xfrm>
          <a:prstGeom prst="rect">
            <a:avLst/>
          </a:prstGeom>
          <a:noFill/>
        </p:spPr>
        <p:txBody>
          <a:bodyPr wrap="none" rtlCol="0">
            <a:spAutoFit/>
          </a:bodyPr>
          <a:lstStyle/>
          <a:p>
            <a:r>
              <a:rPr lang="en-US" sz="2000" dirty="0" smtClean="0">
                <a:solidFill>
                  <a:srgbClr val="FF0000"/>
                </a:solidFill>
              </a:rPr>
              <a:t>Remove</a:t>
            </a:r>
            <a:r>
              <a:rPr lang="en-US" sz="2000" dirty="0" smtClean="0"/>
              <a:t> words: </a:t>
            </a:r>
            <a:r>
              <a:rPr lang="en-US" sz="2000" dirty="0" err="1" smtClean="0">
                <a:solidFill>
                  <a:srgbClr val="FF0000"/>
                </a:solidFill>
              </a:rPr>
              <a:t>DoA</a:t>
            </a:r>
            <a:r>
              <a:rPr lang="en-US" sz="2000" dirty="0"/>
              <a:t>,</a:t>
            </a:r>
            <a:r>
              <a:rPr lang="en-US" sz="2000" dirty="0" smtClean="0"/>
              <a:t> </a:t>
            </a:r>
            <a:r>
              <a:rPr lang="en-US" sz="2000" dirty="0" smtClean="0">
                <a:solidFill>
                  <a:srgbClr val="FF0000"/>
                </a:solidFill>
              </a:rPr>
              <a:t>DONA Foundation and Handle Systems</a:t>
            </a:r>
          </a:p>
          <a:p>
            <a:r>
              <a:rPr lang="en-US" sz="2000" dirty="0" smtClean="0">
                <a:solidFill>
                  <a:srgbClr val="FF0000"/>
                </a:solidFill>
              </a:rPr>
              <a:t>Add</a:t>
            </a:r>
            <a:r>
              <a:rPr lang="en-US" sz="2000" dirty="0" smtClean="0"/>
              <a:t> descriptive texts to explain features: see each resolutions (blue parts)</a:t>
            </a:r>
          </a:p>
          <a:p>
            <a:r>
              <a:rPr lang="en-US" sz="2000" dirty="0" smtClean="0"/>
              <a:t>After </a:t>
            </a:r>
            <a:r>
              <a:rPr lang="en-US" sz="2000" dirty="0" smtClean="0">
                <a:solidFill>
                  <a:srgbClr val="FF0000"/>
                </a:solidFill>
              </a:rPr>
              <a:t>agreement</a:t>
            </a:r>
            <a:r>
              <a:rPr lang="en-US" sz="2000" dirty="0" smtClean="0"/>
              <a:t> at </a:t>
            </a:r>
            <a:r>
              <a:rPr lang="en-US" sz="2000" dirty="0" err="1" smtClean="0"/>
              <a:t>HoD</a:t>
            </a:r>
            <a:r>
              <a:rPr lang="en-US" sz="2000" dirty="0" smtClean="0"/>
              <a:t>, </a:t>
            </a:r>
            <a:r>
              <a:rPr lang="en-US" sz="2000" dirty="0" smtClean="0">
                <a:solidFill>
                  <a:srgbClr val="FF0000"/>
                </a:solidFill>
              </a:rPr>
              <a:t>propose to COM4 </a:t>
            </a:r>
            <a:r>
              <a:rPr lang="en-US" sz="2000" dirty="0" smtClean="0"/>
              <a:t>as a Chairman’s proposal</a:t>
            </a:r>
            <a:endParaRPr lang="en-US" sz="2000" dirty="0"/>
          </a:p>
        </p:txBody>
      </p:sp>
    </p:spTree>
    <p:extLst>
      <p:ext uri="{BB962C8B-B14F-4D97-AF65-F5344CB8AC3E}">
        <p14:creationId xmlns:p14="http://schemas.microsoft.com/office/powerpoint/2010/main" val="2969243226"/>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083442" y="100158"/>
            <a:ext cx="3118354" cy="461665"/>
          </a:xfrm>
          <a:prstGeom prst="rect">
            <a:avLst/>
          </a:prstGeom>
          <a:noFill/>
        </p:spPr>
        <p:txBody>
          <a:bodyPr wrap="none" rtlCol="0">
            <a:spAutoFit/>
          </a:bodyPr>
          <a:lstStyle/>
          <a:p>
            <a:r>
              <a:rPr lang="en-US" sz="2400" dirty="0" smtClean="0"/>
              <a:t>Proposed Amendments</a:t>
            </a:r>
            <a:endParaRPr lang="en-US" sz="2400" dirty="0"/>
          </a:p>
        </p:txBody>
      </p:sp>
      <p:sp>
        <p:nvSpPr>
          <p:cNvPr id="2" name="Rectangle 1"/>
          <p:cNvSpPr/>
          <p:nvPr/>
        </p:nvSpPr>
        <p:spPr>
          <a:xfrm>
            <a:off x="248302" y="602949"/>
            <a:ext cx="3090911" cy="369332"/>
          </a:xfrm>
          <a:prstGeom prst="rect">
            <a:avLst/>
          </a:prstGeom>
        </p:spPr>
        <p:txBody>
          <a:bodyPr wrap="none">
            <a:spAutoFit/>
          </a:bodyPr>
          <a:lstStyle/>
          <a:p>
            <a:r>
              <a:rPr lang="en-US" dirty="0" smtClean="0"/>
              <a:t>1. Resolution </a:t>
            </a:r>
            <a:r>
              <a:rPr lang="en-US" dirty="0"/>
              <a:t>50: Cybersecurity</a:t>
            </a:r>
          </a:p>
        </p:txBody>
      </p:sp>
      <p:graphicFrame>
        <p:nvGraphicFramePr>
          <p:cNvPr id="3" name="Table 2"/>
          <p:cNvGraphicFramePr>
            <a:graphicFrameLocks noGrp="1"/>
          </p:cNvGraphicFramePr>
          <p:nvPr>
            <p:extLst>
              <p:ext uri="{D42A27DB-BD31-4B8C-83A1-F6EECF244321}">
                <p14:modId xmlns:p14="http://schemas.microsoft.com/office/powerpoint/2010/main" val="3022438049"/>
              </p:ext>
            </p:extLst>
          </p:nvPr>
        </p:nvGraphicFramePr>
        <p:xfrm>
          <a:off x="425302" y="1013407"/>
          <a:ext cx="8389088" cy="5692750"/>
        </p:xfrm>
        <a:graphic>
          <a:graphicData uri="http://schemas.openxmlformats.org/drawingml/2006/table">
            <a:tbl>
              <a:tblPr firstRow="1" bandRow="1">
                <a:tableStyleId>{5C22544A-7EE6-4342-B048-85BDC9FD1C3A}</a:tableStyleId>
              </a:tblPr>
              <a:tblGrid>
                <a:gridCol w="4194544"/>
                <a:gridCol w="4194544"/>
              </a:tblGrid>
              <a:tr h="450190">
                <a:tc>
                  <a:txBody>
                    <a:bodyPr/>
                    <a:lstStyle/>
                    <a:p>
                      <a:pPr algn="ctr"/>
                      <a:r>
                        <a:rPr lang="en-US" dirty="0" smtClean="0"/>
                        <a:t>Texts in Ad-Hoc</a:t>
                      </a:r>
                      <a:endParaRPr lang="en-US" dirty="0"/>
                    </a:p>
                  </a:txBody>
                  <a:tcPr/>
                </a:tc>
                <a:tc>
                  <a:txBody>
                    <a:bodyPr/>
                    <a:lstStyle/>
                    <a:p>
                      <a:pPr algn="ctr"/>
                      <a:r>
                        <a:rPr lang="en-US" dirty="0" smtClean="0"/>
                        <a:t>Proposed Texts</a:t>
                      </a:r>
                      <a:endParaRPr lang="en-US" dirty="0"/>
                    </a:p>
                  </a:txBody>
                  <a:tcPr/>
                </a:tc>
              </a:tr>
              <a:tr h="450190">
                <a:tc>
                  <a:txBody>
                    <a:bodyPr/>
                    <a:lstStyle/>
                    <a:p>
                      <a:r>
                        <a:rPr lang="en-US" dirty="0" smtClean="0"/>
                        <a:t>recognizing</a:t>
                      </a: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e)</a:t>
                      </a:r>
                      <a:r>
                        <a:rPr lang="en-GB" sz="1800" u="none" kern="1200" dirty="0" smtClean="0">
                          <a:solidFill>
                            <a:schemeClr val="dk1"/>
                          </a:solidFill>
                          <a:effectLst/>
                          <a:latin typeface="+mn-lt"/>
                          <a:ea typeface="+mn-ea"/>
                          <a:cs typeface="+mn-cs"/>
                        </a:rPr>
                        <a:t>	that Recommendation ITU-T X.1255 </a:t>
                      </a:r>
                      <a:r>
                        <a:rPr lang="en-GB" sz="1800" u="none" kern="1200" dirty="0" smtClean="0">
                          <a:solidFill>
                            <a:srgbClr val="FF0000"/>
                          </a:solidFill>
                          <a:effectLst/>
                          <a:latin typeface="+mn-lt"/>
                          <a:ea typeface="+mn-ea"/>
                          <a:cs typeface="+mn-cs"/>
                        </a:rPr>
                        <a:t>[,which is based on the Digital Object Architecture (</a:t>
                      </a:r>
                      <a:r>
                        <a:rPr lang="en-GB" sz="1800" u="none" kern="1200" dirty="0" err="1" smtClean="0">
                          <a:solidFill>
                            <a:srgbClr val="FF0000"/>
                          </a:solidFill>
                          <a:effectLst/>
                          <a:latin typeface="+mn-lt"/>
                          <a:ea typeface="+mn-ea"/>
                          <a:cs typeface="+mn-cs"/>
                        </a:rPr>
                        <a:t>DoA</a:t>
                      </a:r>
                      <a:r>
                        <a:rPr lang="en-GB" sz="1800" u="none" kern="1200" dirty="0" smtClean="0">
                          <a:solidFill>
                            <a:srgbClr val="FF0000"/>
                          </a:solidFill>
                          <a:effectLst/>
                          <a:latin typeface="+mn-lt"/>
                          <a:ea typeface="+mn-ea"/>
                          <a:cs typeface="+mn-cs"/>
                        </a:rPr>
                        <a:t>),]</a:t>
                      </a:r>
                      <a:r>
                        <a:rPr lang="en-GB" sz="1800" u="none" kern="1200" dirty="0" smtClean="0">
                          <a:solidFill>
                            <a:schemeClr val="dk1"/>
                          </a:solidFill>
                          <a:effectLst/>
                          <a:latin typeface="+mn-lt"/>
                          <a:ea typeface="+mn-ea"/>
                          <a:cs typeface="+mn-cs"/>
                        </a:rPr>
                        <a:t> provides a framework for discovery of identity management information; </a:t>
                      </a:r>
                      <a:endParaRPr lang="en-US" sz="1800" u="none" kern="1200" dirty="0" smtClean="0">
                        <a:solidFill>
                          <a:schemeClr val="dk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i="1" u="none" kern="1200" dirty="0" smtClean="0">
                          <a:solidFill>
                            <a:schemeClr val="dk1"/>
                          </a:solidFill>
                          <a:effectLst/>
                          <a:latin typeface="+mn-lt"/>
                          <a:ea typeface="+mn-ea"/>
                          <a:cs typeface="+mn-cs"/>
                        </a:rPr>
                        <a:t>e)</a:t>
                      </a:r>
                      <a:r>
                        <a:rPr lang="en-GB" sz="1800" u="none" kern="1200" dirty="0" smtClean="0">
                          <a:solidFill>
                            <a:schemeClr val="dk1"/>
                          </a:solidFill>
                          <a:effectLst/>
                          <a:latin typeface="+mn-lt"/>
                          <a:ea typeface="+mn-ea"/>
                          <a:cs typeface="+mn-cs"/>
                        </a:rPr>
                        <a:t>	that Recommendation ITU-T X.1255 , which is based on the Digital Object Architecture, provides a framework for discovery of identity management information; </a:t>
                      </a:r>
                      <a:r>
                        <a:rPr lang="en-GB" sz="1800" u="sng" kern="1200" dirty="0" smtClean="0">
                          <a:solidFill>
                            <a:schemeClr val="dk1"/>
                          </a:solidFill>
                          <a:effectLst/>
                          <a:latin typeface="+mn-lt"/>
                          <a:ea typeface="+mn-ea"/>
                          <a:cs typeface="+mn-cs"/>
                        </a:rPr>
                        <a:t/>
                      </a:r>
                      <a:br>
                        <a:rPr lang="en-GB" sz="1800" u="sng" kern="1200" dirty="0" smtClean="0">
                          <a:solidFill>
                            <a:schemeClr val="dk1"/>
                          </a:solidFill>
                          <a:effectLst/>
                          <a:latin typeface="+mn-lt"/>
                          <a:ea typeface="+mn-ea"/>
                          <a:cs typeface="+mn-cs"/>
                        </a:rPr>
                      </a:br>
                      <a:r>
                        <a:rPr lang="en-GB" sz="1800" u="sng" kern="1200" dirty="0" smtClean="0">
                          <a:solidFill>
                            <a:srgbClr val="FF0000"/>
                          </a:solidFill>
                          <a:effectLst/>
                          <a:latin typeface="+mn-lt"/>
                          <a:ea typeface="+mn-ea"/>
                          <a:cs typeface="+mn-cs"/>
                        </a:rPr>
                        <a:t>* remove bracket</a:t>
                      </a:r>
                      <a:endParaRPr lang="en-US" sz="1800" kern="1200" dirty="0" smtClean="0">
                        <a:solidFill>
                          <a:srgbClr val="FF0000"/>
                        </a:solidFill>
                        <a:effectLst/>
                        <a:latin typeface="+mn-lt"/>
                        <a:ea typeface="+mn-ea"/>
                        <a:cs typeface="+mn-cs"/>
                      </a:endParaRPr>
                    </a:p>
                  </a:txBody>
                  <a:tcPr/>
                </a:tc>
              </a:tr>
              <a:tr h="450190">
                <a:tc>
                  <a:txBody>
                    <a:bodyPr/>
                    <a:lstStyle/>
                    <a:p>
                      <a:r>
                        <a:rPr lang="en-US" sz="1400" dirty="0" smtClean="0"/>
                        <a:t>[</a:t>
                      </a:r>
                      <a:r>
                        <a:rPr lang="en-US" sz="1400" dirty="0" err="1" smtClean="0"/>
                        <a:t>i</a:t>
                      </a:r>
                      <a:r>
                        <a:rPr lang="en-US" sz="1400" dirty="0" smtClean="0"/>
                        <a:t>)	that the Handle System, which is a component of the DOA, provides a secure identifier service that has built-in mechanism to protect service integrity and data confidentiality and provides management functions which are self-contained and changes are controlled by the use of a Public Key Infrastructure (PKI) that is also self-contained in the system, ]</a:t>
                      </a:r>
                    </a:p>
                    <a:p>
                      <a:r>
                        <a:rPr lang="en-US" sz="1400" dirty="0" smtClean="0"/>
                        <a:t>[h)	that the Handle System, which is a component of the DOA, has many benefits including storing the Handles as hierarchic Identifiers with secure access to attributes that must be authorized, management functions are self-contained and changes are controlled by the use of a Public Key Infrastructure (PKI) which is also self-contained in the system, and access to the Handle System may be signed and validated by the user,]</a:t>
                      </a:r>
                    </a:p>
                  </a:txBody>
                  <a:tcPr/>
                </a:tc>
                <a:tc>
                  <a:txBody>
                    <a:bodyPr/>
                    <a:lstStyle/>
                    <a:p>
                      <a:r>
                        <a:rPr lang="en-US" dirty="0" smtClean="0"/>
                        <a:t>[f)	the importance of a system which provides unique identification, assignment and resolution of digital objects including the use of handles and abstracts references;</a:t>
                      </a:r>
                    </a:p>
                    <a:p>
                      <a:endParaRPr lang="en-US" dirty="0" smtClean="0"/>
                    </a:p>
                    <a:p>
                      <a:r>
                        <a:rPr lang="en-US" dirty="0" smtClean="0">
                          <a:solidFill>
                            <a:srgbClr val="FF0000"/>
                          </a:solidFill>
                        </a:rPr>
                        <a:t>*</a:t>
                      </a:r>
                      <a:r>
                        <a:rPr lang="en-US" baseline="0" dirty="0" smtClean="0">
                          <a:solidFill>
                            <a:srgbClr val="FF0000"/>
                          </a:solidFill>
                        </a:rPr>
                        <a:t> Remove and aggregate as in above texts</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val="3041818594"/>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083442" y="100158"/>
            <a:ext cx="3118354" cy="461665"/>
          </a:xfrm>
          <a:prstGeom prst="rect">
            <a:avLst/>
          </a:prstGeom>
          <a:noFill/>
        </p:spPr>
        <p:txBody>
          <a:bodyPr wrap="none" rtlCol="0">
            <a:spAutoFit/>
          </a:bodyPr>
          <a:lstStyle/>
          <a:p>
            <a:r>
              <a:rPr lang="en-US" sz="2400" dirty="0" smtClean="0"/>
              <a:t>Proposed Amendments</a:t>
            </a:r>
            <a:endParaRPr lang="en-US" sz="2400" dirty="0"/>
          </a:p>
        </p:txBody>
      </p:sp>
      <p:sp>
        <p:nvSpPr>
          <p:cNvPr id="2" name="Rectangle 1"/>
          <p:cNvSpPr/>
          <p:nvPr/>
        </p:nvSpPr>
        <p:spPr>
          <a:xfrm>
            <a:off x="343994" y="724543"/>
            <a:ext cx="8588861" cy="646331"/>
          </a:xfrm>
          <a:prstGeom prst="rect">
            <a:avLst/>
          </a:prstGeom>
        </p:spPr>
        <p:txBody>
          <a:bodyPr wrap="square">
            <a:spAutoFit/>
          </a:bodyPr>
          <a:lstStyle/>
          <a:p>
            <a:r>
              <a:rPr lang="en-US" dirty="0"/>
              <a:t>2</a:t>
            </a:r>
            <a:r>
              <a:rPr lang="en-US" dirty="0" smtClean="0"/>
              <a:t>. Resolution 60</a:t>
            </a:r>
            <a:r>
              <a:rPr lang="en-US" dirty="0"/>
              <a:t>: The evolution of the identification and numbering systems to meet the emerging technological trends including Internet of Things (</a:t>
            </a:r>
            <a:r>
              <a:rPr lang="en-US" dirty="0" err="1"/>
              <a:t>IoT</a:t>
            </a:r>
            <a:r>
              <a:rPr lang="en-US" dirty="0"/>
              <a:t>)</a:t>
            </a:r>
          </a:p>
        </p:txBody>
      </p:sp>
      <p:graphicFrame>
        <p:nvGraphicFramePr>
          <p:cNvPr id="3" name="Table 2"/>
          <p:cNvGraphicFramePr>
            <a:graphicFrameLocks noGrp="1"/>
          </p:cNvGraphicFramePr>
          <p:nvPr>
            <p:extLst>
              <p:ext uri="{D42A27DB-BD31-4B8C-83A1-F6EECF244321}">
                <p14:modId xmlns:p14="http://schemas.microsoft.com/office/powerpoint/2010/main" val="2118455015"/>
              </p:ext>
            </p:extLst>
          </p:nvPr>
        </p:nvGraphicFramePr>
        <p:xfrm>
          <a:off x="343994" y="1533594"/>
          <a:ext cx="8389088" cy="4412590"/>
        </p:xfrm>
        <a:graphic>
          <a:graphicData uri="http://schemas.openxmlformats.org/drawingml/2006/table">
            <a:tbl>
              <a:tblPr firstRow="1" bandRow="1">
                <a:tableStyleId>{5C22544A-7EE6-4342-B048-85BDC9FD1C3A}</a:tableStyleId>
              </a:tblPr>
              <a:tblGrid>
                <a:gridCol w="4194544"/>
                <a:gridCol w="4194544"/>
              </a:tblGrid>
              <a:tr h="450190">
                <a:tc>
                  <a:txBody>
                    <a:bodyPr/>
                    <a:lstStyle/>
                    <a:p>
                      <a:pPr algn="ctr"/>
                      <a:r>
                        <a:rPr lang="en-US" dirty="0" smtClean="0"/>
                        <a:t>Texts in Ad-Hoc</a:t>
                      </a:r>
                      <a:endParaRPr lang="en-US" dirty="0"/>
                    </a:p>
                  </a:txBody>
                  <a:tcPr/>
                </a:tc>
                <a:tc>
                  <a:txBody>
                    <a:bodyPr/>
                    <a:lstStyle/>
                    <a:p>
                      <a:pPr algn="ctr"/>
                      <a:r>
                        <a:rPr lang="en-US" dirty="0" smtClean="0"/>
                        <a:t>Proposed Texts</a:t>
                      </a:r>
                      <a:endParaRPr lang="en-US" dirty="0"/>
                    </a:p>
                  </a:txBody>
                  <a:tcPr/>
                </a:tc>
              </a:tr>
              <a:tr h="450190">
                <a:tc>
                  <a:txBody>
                    <a:bodyPr/>
                    <a:lstStyle/>
                    <a:p>
                      <a:r>
                        <a:rPr lang="en-US" dirty="0" smtClean="0"/>
                        <a:t>Recognizing further</a:t>
                      </a: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a)</a:t>
                      </a:r>
                      <a:r>
                        <a:rPr lang="en-GB" sz="1800" u="none" kern="1200" dirty="0" smtClean="0">
                          <a:solidFill>
                            <a:schemeClr val="dk1"/>
                          </a:solidFill>
                          <a:effectLst/>
                          <a:latin typeface="+mn-lt"/>
                          <a:ea typeface="+mn-ea"/>
                          <a:cs typeface="+mn-cs"/>
                        </a:rPr>
                        <a:t>	that Recommendation ITU-T X.1255 </a:t>
                      </a:r>
                      <a:r>
                        <a:rPr lang="en-GB" sz="1800" u="none" kern="1200" dirty="0" smtClean="0">
                          <a:solidFill>
                            <a:srgbClr val="FF0000"/>
                          </a:solidFill>
                          <a:effectLst/>
                          <a:latin typeface="+mn-lt"/>
                          <a:ea typeface="+mn-ea"/>
                          <a:cs typeface="+mn-cs"/>
                        </a:rPr>
                        <a:t>[,which is based on the Digital Object Architecture (</a:t>
                      </a:r>
                      <a:r>
                        <a:rPr lang="en-GB" sz="1800" u="none" kern="1200" dirty="0" err="1" smtClean="0">
                          <a:solidFill>
                            <a:srgbClr val="FF0000"/>
                          </a:solidFill>
                          <a:effectLst/>
                          <a:latin typeface="+mn-lt"/>
                          <a:ea typeface="+mn-ea"/>
                          <a:cs typeface="+mn-cs"/>
                        </a:rPr>
                        <a:t>DoA</a:t>
                      </a:r>
                      <a:r>
                        <a:rPr lang="en-GB" sz="1800" u="none" kern="1200" dirty="0" smtClean="0">
                          <a:solidFill>
                            <a:srgbClr val="FF0000"/>
                          </a:solidFill>
                          <a:effectLst/>
                          <a:latin typeface="+mn-lt"/>
                          <a:ea typeface="+mn-ea"/>
                          <a:cs typeface="+mn-cs"/>
                        </a:rPr>
                        <a:t>),]</a:t>
                      </a:r>
                      <a:r>
                        <a:rPr lang="en-GB" sz="1800" u="none" kern="1200" dirty="0" smtClean="0">
                          <a:solidFill>
                            <a:schemeClr val="dk1"/>
                          </a:solidFill>
                          <a:effectLst/>
                          <a:latin typeface="+mn-lt"/>
                          <a:ea typeface="+mn-ea"/>
                          <a:cs typeface="+mn-cs"/>
                        </a:rPr>
                        <a:t> provides a framework for discovery of identity management information; </a:t>
                      </a:r>
                      <a:endParaRPr lang="en-US" sz="1800" u="none" kern="1200" dirty="0" smtClean="0">
                        <a:solidFill>
                          <a:schemeClr val="dk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i="1" u="none" kern="1200" dirty="0" smtClean="0">
                          <a:solidFill>
                            <a:schemeClr val="dk1"/>
                          </a:solidFill>
                          <a:effectLst/>
                          <a:latin typeface="+mn-lt"/>
                          <a:ea typeface="+mn-ea"/>
                          <a:cs typeface="+mn-cs"/>
                        </a:rPr>
                        <a:t>e)</a:t>
                      </a:r>
                      <a:r>
                        <a:rPr lang="en-GB" sz="1800" u="none" kern="1200" dirty="0" smtClean="0">
                          <a:solidFill>
                            <a:schemeClr val="dk1"/>
                          </a:solidFill>
                          <a:effectLst/>
                          <a:latin typeface="+mn-lt"/>
                          <a:ea typeface="+mn-ea"/>
                          <a:cs typeface="+mn-cs"/>
                        </a:rPr>
                        <a:t>	that Recommendation ITU-T X.1255 , which is based on the Digital Object Architecture, provides a framework for discovery of identity management information; </a:t>
                      </a:r>
                      <a:r>
                        <a:rPr lang="en-GB" sz="1800" u="sng" kern="1200" dirty="0" smtClean="0">
                          <a:solidFill>
                            <a:schemeClr val="dk1"/>
                          </a:solidFill>
                          <a:effectLst/>
                          <a:latin typeface="+mn-lt"/>
                          <a:ea typeface="+mn-ea"/>
                          <a:cs typeface="+mn-cs"/>
                        </a:rPr>
                        <a:t/>
                      </a:r>
                      <a:br>
                        <a:rPr lang="en-GB" sz="1800" u="sng" kern="1200" dirty="0" smtClean="0">
                          <a:solidFill>
                            <a:schemeClr val="dk1"/>
                          </a:solidFill>
                          <a:effectLst/>
                          <a:latin typeface="+mn-lt"/>
                          <a:ea typeface="+mn-ea"/>
                          <a:cs typeface="+mn-cs"/>
                        </a:rPr>
                      </a:br>
                      <a:r>
                        <a:rPr lang="en-GB" sz="1800" u="sng" kern="1200" dirty="0" smtClean="0">
                          <a:solidFill>
                            <a:srgbClr val="FF0000"/>
                          </a:solidFill>
                          <a:effectLst/>
                          <a:latin typeface="+mn-lt"/>
                          <a:ea typeface="+mn-ea"/>
                          <a:cs typeface="+mn-cs"/>
                        </a:rPr>
                        <a:t>* remove bracket</a:t>
                      </a:r>
                      <a:endParaRPr lang="en-US" sz="1800" kern="1200" dirty="0" smtClean="0">
                        <a:solidFill>
                          <a:srgbClr val="FF0000"/>
                        </a:solidFill>
                        <a:effectLst/>
                        <a:latin typeface="+mn-lt"/>
                        <a:ea typeface="+mn-ea"/>
                        <a:cs typeface="+mn-cs"/>
                      </a:endParaRPr>
                    </a:p>
                  </a:txBody>
                  <a:tcPr/>
                </a:tc>
              </a:tr>
              <a:tr h="450190">
                <a:tc>
                  <a:txBody>
                    <a:bodyPr/>
                    <a:lstStyle/>
                    <a:p>
                      <a:pPr marL="0" indent="0">
                        <a:buNone/>
                      </a:pPr>
                      <a:r>
                        <a:rPr lang="en-US" sz="1400" dirty="0" smtClean="0"/>
                        <a:t>b)     [that DOA key features include security, integrity &amp; privacy of data, Unicode-based multilingual support of all types of languages and scripts, open architecture, interoperability of heterogeneous systems, quality of information and its scalability];</a:t>
                      </a:r>
                    </a:p>
                    <a:p>
                      <a:pPr marL="0" indent="0">
                        <a:buNone/>
                      </a:pPr>
                      <a:r>
                        <a:rPr lang="en-US" sz="1400" dirty="0" smtClean="0"/>
                        <a:t>d)    [that the approach for identification as implemented by the Handle System (which is a component of the DOA) which has  many benefits, including facilitating the interoperability of heterogeneous systems],</a:t>
                      </a:r>
                    </a:p>
                  </a:txBody>
                  <a:tcPr/>
                </a:tc>
                <a:tc>
                  <a:txBody>
                    <a:bodyPr/>
                    <a:lstStyle/>
                    <a:p>
                      <a:pPr marL="342900" indent="-342900">
                        <a:buAutoNum type="alphaLcParenR" startAt="4"/>
                      </a:pPr>
                      <a:r>
                        <a:rPr lang="en-GB" sz="1800" kern="1200" dirty="0" smtClean="0">
                          <a:solidFill>
                            <a:schemeClr val="dk1"/>
                          </a:solidFill>
                          <a:effectLst/>
                          <a:latin typeface="+mn-lt"/>
                          <a:ea typeface="+mn-ea"/>
                          <a:cs typeface="+mn-cs"/>
                        </a:rPr>
                        <a:t>recognizing the benefits of a system which provides unique identification, assignment and resolution of digital objects including the use of handles and abstracts references;</a:t>
                      </a:r>
                    </a:p>
                    <a:p>
                      <a:pPr marL="0" indent="0">
                        <a:buNone/>
                      </a:pPr>
                      <a:endParaRPr lang="en-US" dirty="0" smtClean="0"/>
                    </a:p>
                    <a:p>
                      <a:r>
                        <a:rPr lang="en-US" dirty="0" smtClean="0">
                          <a:solidFill>
                            <a:srgbClr val="FF0000"/>
                          </a:solidFill>
                        </a:rPr>
                        <a:t>*</a:t>
                      </a:r>
                      <a:r>
                        <a:rPr lang="en-US" baseline="0" dirty="0" smtClean="0">
                          <a:solidFill>
                            <a:srgbClr val="FF0000"/>
                          </a:solidFill>
                        </a:rPr>
                        <a:t> Remove and aggregate as in above texts</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val="3926274862"/>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083442" y="100158"/>
            <a:ext cx="3118354" cy="461665"/>
          </a:xfrm>
          <a:prstGeom prst="rect">
            <a:avLst/>
          </a:prstGeom>
          <a:noFill/>
        </p:spPr>
        <p:txBody>
          <a:bodyPr wrap="none" rtlCol="0">
            <a:spAutoFit/>
          </a:bodyPr>
          <a:lstStyle/>
          <a:p>
            <a:r>
              <a:rPr lang="en-US" sz="2400" dirty="0" smtClean="0"/>
              <a:t>Proposed Amendments</a:t>
            </a:r>
            <a:endParaRPr lang="en-US" sz="2400" dirty="0"/>
          </a:p>
        </p:txBody>
      </p:sp>
      <p:sp>
        <p:nvSpPr>
          <p:cNvPr id="2" name="Rectangle 1"/>
          <p:cNvSpPr/>
          <p:nvPr/>
        </p:nvSpPr>
        <p:spPr>
          <a:xfrm>
            <a:off x="343994" y="560120"/>
            <a:ext cx="8588861" cy="584775"/>
          </a:xfrm>
          <a:prstGeom prst="rect">
            <a:avLst/>
          </a:prstGeom>
        </p:spPr>
        <p:txBody>
          <a:bodyPr wrap="square">
            <a:spAutoFit/>
          </a:bodyPr>
          <a:lstStyle/>
          <a:p>
            <a:r>
              <a:rPr lang="en-US" sz="1600" dirty="0" smtClean="0"/>
              <a:t>3. </a:t>
            </a:r>
            <a:r>
              <a:rPr lang="en-US" sz="1600" dirty="0"/>
              <a:t>Resolution 78:Information and communication technology applications and standards for improved access to e-health services </a:t>
            </a:r>
          </a:p>
        </p:txBody>
      </p:sp>
      <p:graphicFrame>
        <p:nvGraphicFramePr>
          <p:cNvPr id="3" name="Table 2"/>
          <p:cNvGraphicFramePr>
            <a:graphicFrameLocks noGrp="1"/>
          </p:cNvGraphicFramePr>
          <p:nvPr>
            <p:extLst>
              <p:ext uri="{D42A27DB-BD31-4B8C-83A1-F6EECF244321}">
                <p14:modId xmlns:p14="http://schemas.microsoft.com/office/powerpoint/2010/main" val="3295269835"/>
              </p:ext>
            </p:extLst>
          </p:nvPr>
        </p:nvGraphicFramePr>
        <p:xfrm>
          <a:off x="343994" y="1134770"/>
          <a:ext cx="8389088" cy="5296510"/>
        </p:xfrm>
        <a:graphic>
          <a:graphicData uri="http://schemas.openxmlformats.org/drawingml/2006/table">
            <a:tbl>
              <a:tblPr firstRow="1" bandRow="1">
                <a:tableStyleId>{5C22544A-7EE6-4342-B048-85BDC9FD1C3A}</a:tableStyleId>
              </a:tblPr>
              <a:tblGrid>
                <a:gridCol w="4194544"/>
                <a:gridCol w="4194544"/>
              </a:tblGrid>
              <a:tr h="450190">
                <a:tc>
                  <a:txBody>
                    <a:bodyPr/>
                    <a:lstStyle/>
                    <a:p>
                      <a:pPr algn="ctr"/>
                      <a:r>
                        <a:rPr lang="en-US" dirty="0" smtClean="0"/>
                        <a:t>Texts in Ad-Hoc</a:t>
                      </a:r>
                      <a:endParaRPr lang="en-US" dirty="0"/>
                    </a:p>
                  </a:txBody>
                  <a:tcPr/>
                </a:tc>
                <a:tc>
                  <a:txBody>
                    <a:bodyPr/>
                    <a:lstStyle/>
                    <a:p>
                      <a:pPr algn="ctr"/>
                      <a:r>
                        <a:rPr lang="en-US" dirty="0" smtClean="0"/>
                        <a:t>Proposed Texts</a:t>
                      </a:r>
                      <a:endParaRPr lang="en-US" dirty="0"/>
                    </a:p>
                  </a:txBody>
                  <a:tcPr/>
                </a:tc>
              </a:tr>
              <a:tr h="450190">
                <a:tc>
                  <a:txBody>
                    <a:bodyPr/>
                    <a:lstStyle/>
                    <a:p>
                      <a:r>
                        <a:rPr lang="en-US" dirty="0" smtClean="0"/>
                        <a:t>Recognizing further</a:t>
                      </a: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c)</a:t>
                      </a:r>
                      <a:r>
                        <a:rPr lang="en-GB" sz="1800" u="none" kern="1200" dirty="0" smtClean="0">
                          <a:solidFill>
                            <a:schemeClr val="dk1"/>
                          </a:solidFill>
                          <a:effectLst/>
                          <a:latin typeface="+mn-lt"/>
                          <a:ea typeface="+mn-ea"/>
                          <a:cs typeface="+mn-cs"/>
                        </a:rPr>
                        <a:t>	that Recommendation ITU-T X.1255 </a:t>
                      </a:r>
                      <a:r>
                        <a:rPr lang="en-GB" sz="1800" u="none" kern="1200" dirty="0" smtClean="0">
                          <a:solidFill>
                            <a:srgbClr val="FF0000"/>
                          </a:solidFill>
                          <a:effectLst/>
                          <a:latin typeface="+mn-lt"/>
                          <a:ea typeface="+mn-ea"/>
                          <a:cs typeface="+mn-cs"/>
                        </a:rPr>
                        <a:t>[,which is based on the Digital Object Architecture (</a:t>
                      </a:r>
                      <a:r>
                        <a:rPr lang="en-GB" sz="1800" u="none" kern="1200" dirty="0" err="1" smtClean="0">
                          <a:solidFill>
                            <a:srgbClr val="FF0000"/>
                          </a:solidFill>
                          <a:effectLst/>
                          <a:latin typeface="+mn-lt"/>
                          <a:ea typeface="+mn-ea"/>
                          <a:cs typeface="+mn-cs"/>
                        </a:rPr>
                        <a:t>DoA</a:t>
                      </a:r>
                      <a:r>
                        <a:rPr lang="en-GB" sz="1800" u="none" kern="1200" dirty="0" smtClean="0">
                          <a:solidFill>
                            <a:srgbClr val="FF0000"/>
                          </a:solidFill>
                          <a:effectLst/>
                          <a:latin typeface="+mn-lt"/>
                          <a:ea typeface="+mn-ea"/>
                          <a:cs typeface="+mn-cs"/>
                        </a:rPr>
                        <a:t>),]</a:t>
                      </a:r>
                      <a:r>
                        <a:rPr lang="en-GB" sz="1800" u="none" kern="1200" dirty="0" smtClean="0">
                          <a:solidFill>
                            <a:schemeClr val="dk1"/>
                          </a:solidFill>
                          <a:effectLst/>
                          <a:latin typeface="+mn-lt"/>
                          <a:ea typeface="+mn-ea"/>
                          <a:cs typeface="+mn-cs"/>
                        </a:rPr>
                        <a:t> provides a framework for discovery of identity management information; </a:t>
                      </a:r>
                      <a:endParaRPr lang="en-US" sz="1800" u="none" kern="1200" dirty="0" smtClean="0">
                        <a:solidFill>
                          <a:schemeClr val="dk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i="1" u="none" kern="1200" dirty="0" smtClean="0">
                          <a:solidFill>
                            <a:schemeClr val="dk1"/>
                          </a:solidFill>
                          <a:effectLst/>
                          <a:latin typeface="+mn-lt"/>
                          <a:ea typeface="+mn-ea"/>
                          <a:cs typeface="+mn-cs"/>
                        </a:rPr>
                        <a:t>c)</a:t>
                      </a:r>
                      <a:r>
                        <a:rPr lang="en-GB" sz="1800" u="none" kern="1200" dirty="0" smtClean="0">
                          <a:solidFill>
                            <a:schemeClr val="dk1"/>
                          </a:solidFill>
                          <a:effectLst/>
                          <a:latin typeface="+mn-lt"/>
                          <a:ea typeface="+mn-ea"/>
                          <a:cs typeface="+mn-cs"/>
                        </a:rPr>
                        <a:t>	that Recommendation ITU-T X.1255 , which is based on the Digital Object Architecture, provides a framework for discovery of identity management information; </a:t>
                      </a:r>
                      <a:r>
                        <a:rPr lang="en-GB" sz="1800" u="sng" kern="1200" dirty="0" smtClean="0">
                          <a:solidFill>
                            <a:schemeClr val="dk1"/>
                          </a:solidFill>
                          <a:effectLst/>
                          <a:latin typeface="+mn-lt"/>
                          <a:ea typeface="+mn-ea"/>
                          <a:cs typeface="+mn-cs"/>
                        </a:rPr>
                        <a:t/>
                      </a:r>
                      <a:br>
                        <a:rPr lang="en-GB" sz="1800" u="sng" kern="1200" dirty="0" smtClean="0">
                          <a:solidFill>
                            <a:schemeClr val="dk1"/>
                          </a:solidFill>
                          <a:effectLst/>
                          <a:latin typeface="+mn-lt"/>
                          <a:ea typeface="+mn-ea"/>
                          <a:cs typeface="+mn-cs"/>
                        </a:rPr>
                      </a:br>
                      <a:r>
                        <a:rPr lang="en-GB" sz="1800" u="sng" kern="1200" dirty="0" smtClean="0">
                          <a:solidFill>
                            <a:srgbClr val="FF0000"/>
                          </a:solidFill>
                          <a:effectLst/>
                          <a:latin typeface="+mn-lt"/>
                          <a:ea typeface="+mn-ea"/>
                          <a:cs typeface="+mn-cs"/>
                        </a:rPr>
                        <a:t>* remove bracket</a:t>
                      </a:r>
                      <a:endParaRPr lang="en-US" sz="1800" kern="1200" dirty="0" smtClean="0">
                        <a:solidFill>
                          <a:srgbClr val="FF0000"/>
                        </a:solidFill>
                        <a:effectLst/>
                        <a:latin typeface="+mn-lt"/>
                        <a:ea typeface="+mn-ea"/>
                        <a:cs typeface="+mn-cs"/>
                      </a:endParaRPr>
                    </a:p>
                  </a:txBody>
                  <a:tcPr/>
                </a:tc>
              </a:tr>
              <a:tr h="1112520">
                <a:tc>
                  <a:txBody>
                    <a:bodyPr/>
                    <a:lstStyle/>
                    <a:p>
                      <a:pPr hangingPunct="0">
                        <a:tabLst>
                          <a:tab pos="627063" algn="l"/>
                        </a:tabLst>
                      </a:pPr>
                      <a:r>
                        <a:rPr lang="en-US" sz="1600" i="1" kern="1200" dirty="0" smtClean="0">
                          <a:solidFill>
                            <a:schemeClr val="dk1"/>
                          </a:solidFill>
                          <a:effectLst/>
                          <a:latin typeface="+mn-lt"/>
                          <a:ea typeface="+mn-ea"/>
                          <a:cs typeface="+mn-cs"/>
                        </a:rPr>
                        <a:t>[d)</a:t>
                      </a:r>
                      <a:r>
                        <a:rPr lang="en-US" sz="1600" kern="1200" dirty="0" smtClean="0">
                          <a:solidFill>
                            <a:schemeClr val="dk1"/>
                          </a:solidFill>
                          <a:effectLst/>
                          <a:latin typeface="+mn-lt"/>
                          <a:ea typeface="+mn-ea"/>
                          <a:cs typeface="+mn-cs"/>
                        </a:rPr>
                        <a:t>	that the Handle System, which is a component of the DOA, has many </a:t>
                      </a:r>
                      <a:r>
                        <a:rPr lang="en-GB" sz="1600" kern="1200" dirty="0" smtClean="0">
                          <a:solidFill>
                            <a:schemeClr val="dk1"/>
                          </a:solidFill>
                          <a:effectLst/>
                          <a:latin typeface="+mn-lt"/>
                          <a:ea typeface="+mn-ea"/>
                          <a:cs typeface="+mn-cs"/>
                        </a:rPr>
                        <a:t>key features </a:t>
                      </a:r>
                      <a:r>
                        <a:rPr lang="en-US" sz="1600" kern="1200" dirty="0" smtClean="0">
                          <a:solidFill>
                            <a:schemeClr val="dk1"/>
                          </a:solidFill>
                          <a:effectLst/>
                          <a:latin typeface="+mn-lt"/>
                          <a:ea typeface="+mn-ea"/>
                          <a:cs typeface="+mn-cs"/>
                        </a:rPr>
                        <a:t>including </a:t>
                      </a:r>
                      <a:r>
                        <a:rPr lang="en-GB" sz="1600" kern="1200" dirty="0" smtClean="0">
                          <a:solidFill>
                            <a:schemeClr val="dk1"/>
                          </a:solidFill>
                          <a:effectLst/>
                          <a:latin typeface="+mn-lt"/>
                          <a:ea typeface="+mn-ea"/>
                          <a:cs typeface="+mn-cs"/>
                        </a:rPr>
                        <a:t>security, integrity, privacy of data, interoperability of heterogeneous systems, quality of information and its scalability</a:t>
                      </a:r>
                      <a:r>
                        <a:rPr lang="en-US" sz="1600" kern="1200" dirty="0" smtClean="0">
                          <a:solidFill>
                            <a:schemeClr val="dk1"/>
                          </a:solidFill>
                          <a:effectLst/>
                          <a:latin typeface="+mn-lt"/>
                          <a:ea typeface="+mn-ea"/>
                          <a:cs typeface="+mn-cs"/>
                        </a:rPr>
                        <a:t>,</a:t>
                      </a:r>
                      <a:r>
                        <a:rPr lang="en-GB" sz="1600" kern="120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t>
                      </a:r>
                    </a:p>
                  </a:txBody>
                  <a:tcPr/>
                </a:tc>
                <a:tc>
                  <a:txBody>
                    <a:bodyPr/>
                    <a:lstStyle/>
                    <a:p>
                      <a:pPr marL="342900" indent="-342900">
                        <a:buAutoNum type="alphaLcParenR" startAt="4"/>
                      </a:pPr>
                      <a:r>
                        <a:rPr lang="en-US" sz="1600" dirty="0" smtClean="0"/>
                        <a:t>the importance of a system which provides unique identification, assignment and resolution of digital objects , including the use of handles and abstract references</a:t>
                      </a:r>
                    </a:p>
                    <a:p>
                      <a:r>
                        <a:rPr lang="en-US" sz="1600" dirty="0" smtClean="0">
                          <a:solidFill>
                            <a:srgbClr val="FF0000"/>
                          </a:solidFill>
                        </a:rPr>
                        <a:t>*</a:t>
                      </a:r>
                      <a:r>
                        <a:rPr lang="en-US" sz="1600" baseline="0" dirty="0" smtClean="0">
                          <a:solidFill>
                            <a:srgbClr val="FF0000"/>
                          </a:solidFill>
                        </a:rPr>
                        <a:t> Replace as above text</a:t>
                      </a:r>
                      <a:endParaRPr lang="en-US" sz="1600" dirty="0">
                        <a:solidFill>
                          <a:srgbClr val="FF0000"/>
                        </a:solidFill>
                      </a:endParaRPr>
                    </a:p>
                  </a:txBody>
                  <a:tcPr/>
                </a:tc>
              </a:tr>
              <a:tr h="11125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effectLst/>
                          <a:latin typeface="+mn-lt"/>
                          <a:ea typeface="+mn-ea"/>
                          <a:cs typeface="+mn-cs"/>
                        </a:rPr>
                        <a:t>instructs ITU-T Study Group 16 and ITU-T Study Group 20….</a:t>
                      </a:r>
                      <a:endParaRPr lang="en-US" sz="1400" dirty="0" smtClean="0"/>
                    </a:p>
                    <a:p>
                      <a:pPr marL="0" indent="0">
                        <a:buNone/>
                      </a:pPr>
                      <a:r>
                        <a:rPr lang="en-US" sz="1400" dirty="0" smtClean="0"/>
                        <a:t>3	for ensuring the broad deployment of e-health services in diverse operating conditions, to study communication protocols relating to e-health, especially among heterogeneous networks, </a:t>
                      </a:r>
                      <a:r>
                        <a:rPr lang="en-US" sz="1400" u="sng" dirty="0" smtClean="0"/>
                        <a:t>taking into account the use of the Handle System</a:t>
                      </a:r>
                      <a:r>
                        <a:rPr lang="en-US" sz="1400" dirty="0" smtClean="0"/>
                        <a:t>;</a:t>
                      </a:r>
                    </a:p>
                  </a:txBody>
                  <a:tcPr/>
                </a:tc>
                <a:tc>
                  <a:txBody>
                    <a:bodyPr/>
                    <a:lstStyle/>
                    <a:p>
                      <a:r>
                        <a:rPr lang="en-GB" sz="1400" kern="1200" dirty="0" smtClean="0">
                          <a:solidFill>
                            <a:schemeClr val="dk1"/>
                          </a:solidFill>
                          <a:effectLst/>
                          <a:latin typeface="+mn-lt"/>
                          <a:ea typeface="+mn-ea"/>
                          <a:cs typeface="+mn-cs"/>
                        </a:rPr>
                        <a:t>instructs ITU-T Study Group 16 and ITU-T Study Group 20….</a:t>
                      </a:r>
                    </a:p>
                    <a:p>
                      <a:r>
                        <a:rPr lang="en-US" sz="1400" dirty="0" smtClean="0">
                          <a:solidFill>
                            <a:schemeClr val="tx1"/>
                          </a:solidFill>
                        </a:rPr>
                        <a:t>3	for ensuring the broad deployment of e-health services in diverse operating conditions, to study communication protocols relating to e-health, especially among heterogeneous networks, </a:t>
                      </a:r>
                      <a:r>
                        <a:rPr lang="en-US" sz="1400" dirty="0" smtClean="0">
                          <a:solidFill>
                            <a:srgbClr val="FF0000"/>
                          </a:solidFill>
                        </a:rPr>
                        <a:t>and the use of   unique identification, assignment and resolution of digital objects</a:t>
                      </a:r>
                      <a:r>
                        <a:rPr lang="en-US" sz="1400" dirty="0" smtClean="0">
                          <a:solidFill>
                            <a:schemeClr val="tx1"/>
                          </a:solidFill>
                        </a:rPr>
                        <a:t>;</a:t>
                      </a:r>
                      <a:endParaRPr lang="en-US" sz="1400" dirty="0">
                        <a:solidFill>
                          <a:schemeClr val="tx1"/>
                        </a:solidFill>
                      </a:endParaRPr>
                    </a:p>
                  </a:txBody>
                  <a:tcPr/>
                </a:tc>
              </a:tr>
            </a:tbl>
          </a:graphicData>
        </a:graphic>
      </p:graphicFrame>
    </p:spTree>
    <p:extLst>
      <p:ext uri="{BB962C8B-B14F-4D97-AF65-F5344CB8AC3E}">
        <p14:creationId xmlns:p14="http://schemas.microsoft.com/office/powerpoint/2010/main" val="2570187228"/>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083442" y="100158"/>
            <a:ext cx="3118354" cy="461665"/>
          </a:xfrm>
          <a:prstGeom prst="rect">
            <a:avLst/>
          </a:prstGeom>
          <a:noFill/>
        </p:spPr>
        <p:txBody>
          <a:bodyPr wrap="none" rtlCol="0">
            <a:spAutoFit/>
          </a:bodyPr>
          <a:lstStyle/>
          <a:p>
            <a:r>
              <a:rPr lang="en-US" sz="2400" dirty="0" smtClean="0"/>
              <a:t>Proposed Amendments</a:t>
            </a:r>
            <a:endParaRPr lang="en-US" sz="2400" dirty="0"/>
          </a:p>
        </p:txBody>
      </p:sp>
      <p:sp>
        <p:nvSpPr>
          <p:cNvPr id="2" name="Rectangle 1"/>
          <p:cNvSpPr/>
          <p:nvPr/>
        </p:nvSpPr>
        <p:spPr>
          <a:xfrm>
            <a:off x="248302" y="602949"/>
            <a:ext cx="7884146" cy="369332"/>
          </a:xfrm>
          <a:prstGeom prst="rect">
            <a:avLst/>
          </a:prstGeom>
        </p:spPr>
        <p:txBody>
          <a:bodyPr wrap="none">
            <a:spAutoFit/>
          </a:bodyPr>
          <a:lstStyle/>
          <a:p>
            <a:r>
              <a:rPr lang="en-US" dirty="0"/>
              <a:t>4</a:t>
            </a:r>
            <a:r>
              <a:rPr lang="en-US" dirty="0" smtClean="0"/>
              <a:t>. New Proposed Draft Resolution: Counterfeit (title is a on-going discussion issue)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360032856"/>
              </p:ext>
            </p:extLst>
          </p:nvPr>
        </p:nvGraphicFramePr>
        <p:xfrm>
          <a:off x="425302" y="1013407"/>
          <a:ext cx="8389088" cy="5753710"/>
        </p:xfrm>
        <a:graphic>
          <a:graphicData uri="http://schemas.openxmlformats.org/drawingml/2006/table">
            <a:tbl>
              <a:tblPr firstRow="1" bandRow="1">
                <a:tableStyleId>{5C22544A-7EE6-4342-B048-85BDC9FD1C3A}</a:tableStyleId>
              </a:tblPr>
              <a:tblGrid>
                <a:gridCol w="4194544"/>
                <a:gridCol w="4194544"/>
              </a:tblGrid>
              <a:tr h="450190">
                <a:tc>
                  <a:txBody>
                    <a:bodyPr/>
                    <a:lstStyle/>
                    <a:p>
                      <a:pPr algn="ctr"/>
                      <a:r>
                        <a:rPr lang="en-US" dirty="0" smtClean="0"/>
                        <a:t>Texts in Ad-Hoc</a:t>
                      </a:r>
                      <a:endParaRPr lang="en-US" dirty="0"/>
                    </a:p>
                  </a:txBody>
                  <a:tcPr/>
                </a:tc>
                <a:tc>
                  <a:txBody>
                    <a:bodyPr/>
                    <a:lstStyle/>
                    <a:p>
                      <a:pPr algn="ctr"/>
                      <a:r>
                        <a:rPr lang="en-US" dirty="0" smtClean="0"/>
                        <a:t>Proposed Texts</a:t>
                      </a:r>
                      <a:endParaRPr lang="en-US" dirty="0"/>
                    </a:p>
                  </a:txBody>
                  <a:tcPr/>
                </a:tc>
              </a:tr>
              <a:tr h="450190">
                <a:tc>
                  <a:txBody>
                    <a:bodyPr/>
                    <a:lstStyle/>
                    <a:p>
                      <a:r>
                        <a:rPr lang="en-US" sz="1600" dirty="0" smtClean="0"/>
                        <a:t>Resolves</a:t>
                      </a:r>
                      <a:endParaRPr lang="en-US" sz="160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u="none" kern="1200" dirty="0" smtClean="0">
                          <a:solidFill>
                            <a:schemeClr val="dk1"/>
                          </a:solidFill>
                          <a:effectLst/>
                          <a:latin typeface="+mn-lt"/>
                          <a:ea typeface="+mn-ea"/>
                          <a:cs typeface="+mn-cs"/>
                        </a:rPr>
                        <a:t>6	to facilitate the standardization of mechanisms and technologies standardized by the ITU and other standardization Bodies, as well as the framework agreement between the ITU and the DONA Foundation, for the creation of a global model for combating counterfeit and tampered telecommunication/ICT devices, and to involve experts and external entities in this activity as appropriate;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u="none" kern="1200" dirty="0" smtClean="0">
                          <a:solidFill>
                            <a:schemeClr val="dk1"/>
                          </a:solidFill>
                          <a:effectLst/>
                          <a:latin typeface="+mn-lt"/>
                          <a:ea typeface="+mn-ea"/>
                          <a:cs typeface="+mn-cs"/>
                        </a:rPr>
                        <a:t>6	to facilitate the standardization of mechanisms and technologies </a:t>
                      </a:r>
                      <a:r>
                        <a:rPr lang="en-US" sz="1600" u="none" strike="sngStrike" kern="1200" dirty="0" smtClean="0">
                          <a:solidFill>
                            <a:srgbClr val="FF0000"/>
                          </a:solidFill>
                          <a:effectLst/>
                          <a:latin typeface="+mn-lt"/>
                          <a:ea typeface="+mn-ea"/>
                          <a:cs typeface="+mn-cs"/>
                        </a:rPr>
                        <a:t>standardized </a:t>
                      </a:r>
                      <a:r>
                        <a:rPr lang="en-US" sz="1600" u="none" kern="1200" dirty="0" smtClean="0">
                          <a:solidFill>
                            <a:schemeClr val="dk1"/>
                          </a:solidFill>
                          <a:effectLst/>
                          <a:latin typeface="+mn-lt"/>
                          <a:ea typeface="+mn-ea"/>
                          <a:cs typeface="+mn-cs"/>
                        </a:rPr>
                        <a:t>by the ITU </a:t>
                      </a:r>
                      <a:r>
                        <a:rPr lang="en-US" sz="1600" u="none" strike="sngStrike" kern="1200" dirty="0" smtClean="0">
                          <a:solidFill>
                            <a:srgbClr val="FF0000"/>
                          </a:solidFill>
                          <a:effectLst/>
                          <a:latin typeface="+mn-lt"/>
                          <a:ea typeface="+mn-ea"/>
                          <a:cs typeface="+mn-cs"/>
                        </a:rPr>
                        <a:t>and other standardization Bodies, as well as the framework agreement between the ITU and the DONA Foundation</a:t>
                      </a:r>
                      <a:r>
                        <a:rPr lang="en-US" sz="1600" u="none" kern="1200" dirty="0" smtClean="0">
                          <a:solidFill>
                            <a:schemeClr val="dk1"/>
                          </a:solidFill>
                          <a:effectLst/>
                          <a:latin typeface="+mn-lt"/>
                          <a:ea typeface="+mn-ea"/>
                          <a:cs typeface="+mn-cs"/>
                        </a:rPr>
                        <a:t>, for the creation of a global model for combating counterfeit and tampered telecommunication/ICT devices, and to involve experts and external entities in this activity as appropriate;</a:t>
                      </a:r>
                      <a:r>
                        <a:rPr lang="en-GB" sz="1600" u="none" kern="1200" dirty="0" smtClean="0">
                          <a:solidFill>
                            <a:schemeClr val="dk1"/>
                          </a:solidFill>
                          <a:effectLst/>
                          <a:latin typeface="+mn-lt"/>
                          <a:ea typeface="+mn-ea"/>
                          <a:cs typeface="+mn-cs"/>
                        </a:rPr>
                        <a:t/>
                      </a:r>
                      <a:br>
                        <a:rPr lang="en-GB" sz="1600" u="none" kern="1200" dirty="0" smtClean="0">
                          <a:solidFill>
                            <a:schemeClr val="dk1"/>
                          </a:solidFill>
                          <a:effectLst/>
                          <a:latin typeface="+mn-lt"/>
                          <a:ea typeface="+mn-ea"/>
                          <a:cs typeface="+mn-cs"/>
                        </a:rPr>
                      </a:br>
                      <a:r>
                        <a:rPr lang="en-GB" sz="1600" u="sng" kern="1200" dirty="0" smtClean="0">
                          <a:solidFill>
                            <a:srgbClr val="FF0000"/>
                          </a:solidFill>
                          <a:effectLst/>
                          <a:latin typeface="+mn-lt"/>
                          <a:ea typeface="+mn-ea"/>
                          <a:cs typeface="+mn-cs"/>
                        </a:rPr>
                        <a:t>* delete</a:t>
                      </a:r>
                      <a:r>
                        <a:rPr lang="en-GB" sz="1600" u="sng" kern="1200" baseline="0" dirty="0" smtClean="0">
                          <a:solidFill>
                            <a:srgbClr val="FF0000"/>
                          </a:solidFill>
                          <a:effectLst/>
                          <a:latin typeface="+mn-lt"/>
                          <a:ea typeface="+mn-ea"/>
                          <a:cs typeface="+mn-cs"/>
                        </a:rPr>
                        <a:t> texts as shown above red </a:t>
                      </a:r>
                      <a:r>
                        <a:rPr lang="en-GB" sz="1600" u="sng" kern="1200" baseline="0" dirty="0" err="1" smtClean="0">
                          <a:solidFill>
                            <a:srgbClr val="FF0000"/>
                          </a:solidFill>
                          <a:effectLst/>
                          <a:latin typeface="+mn-lt"/>
                          <a:ea typeface="+mn-ea"/>
                          <a:cs typeface="+mn-cs"/>
                        </a:rPr>
                        <a:t>color</a:t>
                      </a:r>
                      <a:endParaRPr lang="en-US" sz="1600" kern="1200" dirty="0" smtClean="0">
                        <a:solidFill>
                          <a:srgbClr val="FF0000"/>
                        </a:solidFill>
                        <a:effectLst/>
                        <a:latin typeface="+mn-lt"/>
                        <a:ea typeface="+mn-ea"/>
                        <a:cs typeface="+mn-cs"/>
                      </a:endParaRPr>
                    </a:p>
                  </a:txBody>
                  <a:tcPr/>
                </a:tc>
              </a:tr>
              <a:tr h="450190">
                <a:tc>
                  <a:txBody>
                    <a:bodyPr/>
                    <a:lstStyle/>
                    <a:p>
                      <a:r>
                        <a:rPr lang="en-US" sz="1600" dirty="0" smtClean="0"/>
                        <a:t>instructs ITU-T Study Group 11</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600" kern="1200" dirty="0" smtClean="0">
                          <a:solidFill>
                            <a:schemeClr val="dk1"/>
                          </a:solidFill>
                          <a:effectLst/>
                          <a:latin typeface="+mn-lt"/>
                          <a:ea typeface="+mn-ea"/>
                          <a:cs typeface="+mn-cs"/>
                        </a:rPr>
                        <a:t>3	to study existing as well as new reliable, unique, persistent and secure identifiers, in collaboration with ITU-T Study Groups 2, 17 and 20 </a:t>
                      </a:r>
                      <a:r>
                        <a:rPr lang="en-GB" sz="1600" strike="noStrike" kern="1200" dirty="0" smtClean="0">
                          <a:solidFill>
                            <a:schemeClr val="dk1"/>
                          </a:solidFill>
                          <a:effectLst/>
                          <a:latin typeface="+mn-lt"/>
                          <a:ea typeface="+mn-ea"/>
                          <a:cs typeface="+mn-cs"/>
                        </a:rPr>
                        <a:t>[including those based on the Digital Object Architecture (DOA)], </a:t>
                      </a:r>
                      <a:r>
                        <a:rPr lang="en-GB" sz="1600" kern="1200" dirty="0" smtClean="0">
                          <a:solidFill>
                            <a:schemeClr val="dk1"/>
                          </a:solidFill>
                          <a:effectLst/>
                          <a:latin typeface="+mn-lt"/>
                          <a:ea typeface="+mn-ea"/>
                          <a:cs typeface="+mn-cs"/>
                        </a:rPr>
                        <a:t>that have the potential to be used in combating counterfeit and tampered products and telecommunication/ICT devices; including their scope of application and level of security in the context of their possible duplication/cloning;</a:t>
                      </a:r>
                      <a:endParaRPr lang="en-US" sz="1600" kern="1200" dirty="0" smtClean="0">
                        <a:solidFill>
                          <a:schemeClr val="dk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effectLst/>
                          <a:latin typeface="+mn-lt"/>
                          <a:ea typeface="+mn-ea"/>
                          <a:cs typeface="+mn-cs"/>
                        </a:rPr>
                        <a:t>3	to study existing as well as new reliable, unique, persistent and secure identifiers, in collaboration with ITU-T Study Groups 2, 17 and 20</a:t>
                      </a:r>
                      <a:r>
                        <a:rPr lang="en-GB" sz="1400" kern="1200" dirty="0" smtClean="0">
                          <a:solidFill>
                            <a:srgbClr val="FF0000"/>
                          </a:solidFill>
                          <a:effectLst/>
                          <a:latin typeface="+mn-lt"/>
                          <a:ea typeface="+mn-ea"/>
                          <a:cs typeface="+mn-cs"/>
                        </a:rPr>
                        <a:t> </a:t>
                      </a:r>
                      <a:r>
                        <a:rPr lang="en-GB" sz="1400" strike="sngStrike" kern="1200" dirty="0" smtClean="0">
                          <a:solidFill>
                            <a:srgbClr val="FF0000"/>
                          </a:solidFill>
                          <a:effectLst/>
                          <a:latin typeface="+mn-lt"/>
                          <a:ea typeface="+mn-ea"/>
                          <a:cs typeface="+mn-cs"/>
                        </a:rPr>
                        <a:t>[including those based on the Digital Object Architecture (DOA)],</a:t>
                      </a:r>
                      <a:r>
                        <a:rPr lang="en-GB" sz="1400" kern="1200" dirty="0" smtClean="0">
                          <a:solidFill>
                            <a:schemeClr val="dk1"/>
                          </a:solidFill>
                          <a:effectLst/>
                          <a:latin typeface="+mn-lt"/>
                          <a:ea typeface="+mn-ea"/>
                          <a:cs typeface="+mn-cs"/>
                        </a:rPr>
                        <a:t> that have the potential to be used in combating counterfeit and tampered products and telecommunication/ICT devices; including their scope of application and level of security in the context of their possible duplication/cloning;</a:t>
                      </a:r>
                      <a:endParaRPr lang="en-US" sz="1400" kern="1200" dirty="0" smtClean="0">
                        <a:solidFill>
                          <a:schemeClr val="dk1"/>
                        </a:solidFill>
                        <a:effectLst/>
                        <a:latin typeface="+mn-lt"/>
                        <a:ea typeface="+mn-ea"/>
                        <a:cs typeface="+mn-cs"/>
                      </a:endParaRP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GB" sz="1800" u="sng" kern="1200" dirty="0" smtClean="0">
                          <a:solidFill>
                            <a:srgbClr val="FF0000"/>
                          </a:solidFill>
                          <a:effectLst/>
                          <a:latin typeface="+mn-lt"/>
                          <a:ea typeface="+mn-ea"/>
                          <a:cs typeface="+mn-cs"/>
                        </a:rPr>
                        <a:t>* delete</a:t>
                      </a:r>
                      <a:r>
                        <a:rPr lang="en-GB" sz="1800" u="sng" kern="1200" baseline="0" dirty="0" smtClean="0">
                          <a:solidFill>
                            <a:srgbClr val="FF0000"/>
                          </a:solidFill>
                          <a:effectLst/>
                          <a:latin typeface="+mn-lt"/>
                          <a:ea typeface="+mn-ea"/>
                          <a:cs typeface="+mn-cs"/>
                        </a:rPr>
                        <a:t> texts as shown above red </a:t>
                      </a:r>
                      <a:r>
                        <a:rPr lang="en-GB" sz="1800" u="sng" kern="1200" baseline="0" dirty="0" err="1" smtClean="0">
                          <a:solidFill>
                            <a:srgbClr val="FF0000"/>
                          </a:solidFill>
                          <a:effectLst/>
                          <a:latin typeface="+mn-lt"/>
                          <a:ea typeface="+mn-ea"/>
                          <a:cs typeface="+mn-cs"/>
                        </a:rPr>
                        <a:t>color</a:t>
                      </a:r>
                      <a:endParaRPr lang="en-US" sz="1800" kern="1200" dirty="0" smtClean="0">
                        <a:solidFill>
                          <a:srgbClr val="FF0000"/>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480663928"/>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891</TotalTime>
  <Words>448</Words>
  <Application>Microsoft Office PowerPoint</Application>
  <PresentationFormat>On-screen Show (4:3)</PresentationFormat>
  <Paragraphs>63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Jesús Vicente</dc:creator>
  <cp:lastModifiedBy>Lee, Chaesub</cp:lastModifiedBy>
  <cp:revision>56</cp:revision>
  <dcterms:created xsi:type="dcterms:W3CDTF">2014-09-01T15:38:30Z</dcterms:created>
  <dcterms:modified xsi:type="dcterms:W3CDTF">2016-11-01T05:31:14Z</dcterms:modified>
</cp:coreProperties>
</file>