
<file path=[Content_Types].xml><?xml version="1.0" encoding="utf-8"?>
<Types xmlns="http://schemas.openxmlformats.org/package/2006/content-types">
  <Default Extension="png" ContentType="image/png"/>
  <Default Extension="jpg&amp;ehk=4a7qsQwDBWesx3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2" r:id="rId4"/>
    <p:sldId id="284" r:id="rId5"/>
    <p:sldId id="275" r:id="rId6"/>
    <p:sldId id="276" r:id="rId7"/>
    <p:sldId id="286" r:id="rId8"/>
    <p:sldId id="283" r:id="rId9"/>
    <p:sldId id="282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5F1"/>
    <a:srgbClr val="3333FF"/>
    <a:srgbClr val="F12A0D"/>
    <a:srgbClr val="62ADAD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4505" autoAdjust="0"/>
  </p:normalViewPr>
  <p:slideViewPr>
    <p:cSldViewPr showGuides="1">
      <p:cViewPr varScale="1">
        <p:scale>
          <a:sx n="56" d="100"/>
          <a:sy n="56" d="100"/>
        </p:scale>
        <p:origin x="1146" y="72"/>
      </p:cViewPr>
      <p:guideLst>
        <p:guide orient="horz" pos="1139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3235" y="77"/>
      </p:cViewPr>
      <p:guideLst>
        <p:guide orient="horz" pos="3131"/>
        <p:guide pos="2145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2374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2374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97B5A2-F8A1-4182-A51A-6832CE60D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4" y="4721185"/>
            <a:ext cx="4991100" cy="44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2374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2374"/>
            <a:ext cx="294957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164A23C-13BC-4BB0-BAA3-A9B840D97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2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DF62879-19D5-4E5B-96DA-5E499A79DE9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FBEEE36-1E3C-41B9-A65B-D2E37CAFBE4F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6C232A-9F22-4570-8A67-FC92B74083E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8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9D6FFF2-33EC-40D5-B519-C95C8ED58CA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6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B4DB9EF-40EB-4245-B81C-047891F5386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77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8875F34-BE34-4698-9596-E626F317CC3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629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6419ADD-32B6-4438-B648-B0BDD564C0C8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40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6C232A-9F22-4570-8A67-FC92B74083E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7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62" indent="-28571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65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11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57" indent="-22857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0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5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95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41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6419ADD-32B6-4438-B648-B0BDD564C0C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36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69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20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259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95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81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7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75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eople-equation.com/just-not-with-their-ears/" TargetMode="External"/><Relationship Id="rId5" Type="http://schemas.openxmlformats.org/officeDocument/2006/relationships/image" Target="../media/image5.jpg&amp;ehk=4a7qsQwDBWesx3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87" y="1988808"/>
            <a:ext cx="9142413" cy="2925258"/>
            <a:chOff x="1587" y="1898764"/>
            <a:chExt cx="9142413" cy="2925258"/>
          </a:xfrm>
        </p:grpSpPr>
        <p:grpSp>
          <p:nvGrpSpPr>
            <p:cNvPr id="10" name="Group 9"/>
            <p:cNvGrpSpPr/>
            <p:nvPr/>
          </p:nvGrpSpPr>
          <p:grpSpPr>
            <a:xfrm>
              <a:off x="1587" y="1898764"/>
              <a:ext cx="9142413" cy="2925258"/>
              <a:chOff x="1587" y="1898764"/>
              <a:chExt cx="9142413" cy="2925258"/>
            </a:xfrm>
          </p:grpSpPr>
          <p:pic>
            <p:nvPicPr>
              <p:cNvPr id="1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7" y="1898764"/>
                <a:ext cx="9142413" cy="2925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1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730" y="1915780"/>
                <a:ext cx="1357313" cy="13604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918367" y="3084484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02204" y="5621111"/>
            <a:ext cx="2614612" cy="688273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lnSpc>
                <a:spcPct val="80000"/>
              </a:lnSpc>
            </a:pPr>
            <a:r>
              <a:rPr lang="en-US" sz="1400" b="1" dirty="0">
                <a:latin typeface="Century Gothic" pitchFamily="34" charset="0"/>
              </a:rPr>
              <a:t>APT </a:t>
            </a:r>
            <a:r>
              <a:rPr lang="en-US" sz="1400" b="1" dirty="0" err="1">
                <a:latin typeface="Century Gothic" pitchFamily="34" charset="0"/>
              </a:rPr>
              <a:t>Standardisation</a:t>
            </a:r>
            <a:r>
              <a:rPr lang="en-US" sz="1400" b="1" dirty="0">
                <a:latin typeface="Century Gothic" pitchFamily="34" charset="0"/>
              </a:rPr>
              <a:t> Workshop, Bangkok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1200" dirty="0">
                <a:latin typeface="Century Gothic" pitchFamily="34" charset="0"/>
              </a:rPr>
              <a:t>22 August 2017</a:t>
            </a:r>
          </a:p>
          <a:p>
            <a:pPr algn="r" eaLnBrk="1" hangingPunct="1">
              <a:lnSpc>
                <a:spcPct val="80000"/>
              </a:lnSpc>
            </a:pPr>
            <a:endParaRPr lang="en-US" sz="1200" dirty="0">
              <a:latin typeface="Century Gothic" pitchFamily="34" charset="0"/>
            </a:endParaRPr>
          </a:p>
          <a:p>
            <a:pPr algn="r" eaLnBrk="1" hangingPunct="1">
              <a:lnSpc>
                <a:spcPct val="80000"/>
              </a:lnSpc>
            </a:pPr>
            <a:endParaRPr lang="en-US" sz="1200" dirty="0">
              <a:latin typeface="Century Gothic" pitchFamily="34" charset="0"/>
            </a:endParaRPr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2368557" y="3283123"/>
            <a:ext cx="67509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Aft>
                <a:spcPct val="50000"/>
              </a:spcAft>
            </a:pPr>
            <a:r>
              <a:rPr lang="en-US" sz="3200" b="1" dirty="0">
                <a:solidFill>
                  <a:schemeClr val="bg1"/>
                </a:solidFill>
                <a:latin typeface="Century Gothic" pitchFamily="34" charset="0"/>
              </a:rPr>
              <a:t>COMMUNICATIONS ALLIANCE</a:t>
            </a:r>
          </a:p>
          <a:p>
            <a:pPr>
              <a:spcAft>
                <a:spcPct val="50000"/>
              </a:spcAft>
            </a:pP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2413" cy="1268760"/>
            <a:chOff x="0" y="0"/>
            <a:chExt cx="9142413" cy="126876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4707" y="1808784"/>
            <a:ext cx="7197725" cy="4191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800" dirty="0">
                <a:latin typeface="Century Gothic" pitchFamily="34" charset="0"/>
              </a:rPr>
              <a:t>Formed as the Australian Communications Industry Forum (ACIF) in 1997 to undertake the industry </a:t>
            </a:r>
            <a:br>
              <a:rPr lang="en-US" sz="1800" dirty="0">
                <a:latin typeface="Century Gothic" pitchFamily="34" charset="0"/>
              </a:rPr>
            </a:br>
            <a:r>
              <a:rPr lang="en-US" sz="1800" dirty="0">
                <a:latin typeface="Century Gothic" pitchFamily="34" charset="0"/>
              </a:rPr>
              <a:t>self-regulatory functions outlined in the </a:t>
            </a:r>
            <a:r>
              <a:rPr lang="en-US" sz="1800" i="1" dirty="0">
                <a:latin typeface="Century Gothic" pitchFamily="34" charset="0"/>
              </a:rPr>
              <a:t>Telecommunications Act 1997.</a:t>
            </a:r>
          </a:p>
          <a:p>
            <a:pPr marL="800100" lvl="1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Courier New" panose="02070309020205020404" pitchFamily="49" charset="0"/>
              <a:buChar char="o"/>
            </a:pPr>
            <a:r>
              <a:rPr lang="en-US" sz="1600" i="1" dirty="0">
                <a:latin typeface="Century Gothic" pitchFamily="34" charset="0"/>
              </a:rPr>
              <a:t>This includes the creation and maintenance of the Industry Standards, Codes and Guidelines – technical, operational and consumer-related – through which service providers operate and interact with other players.</a:t>
            </a:r>
            <a:endParaRPr lang="en-US" sz="2000" i="1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</a:pPr>
            <a:endParaRPr lang="en-US" sz="2000" i="1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800" dirty="0">
                <a:latin typeface="Century Gothic" pitchFamily="34" charset="0"/>
              </a:rPr>
              <a:t>Accredited as a Standards Development </a:t>
            </a:r>
            <a:r>
              <a:rPr lang="en-US" sz="1800" dirty="0" err="1">
                <a:latin typeface="Century Gothic" pitchFamily="34" charset="0"/>
              </a:rPr>
              <a:t>Organisation</a:t>
            </a:r>
            <a:r>
              <a:rPr lang="en-US" sz="1800" dirty="0">
                <a:latin typeface="Century Gothic" pitchFamily="34" charset="0"/>
              </a:rPr>
              <a:t> since 1999 </a:t>
            </a: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</a:pPr>
            <a:endParaRPr lang="en-US" sz="1800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800" dirty="0">
                <a:latin typeface="Century Gothic" pitchFamily="34" charset="0"/>
              </a:rPr>
              <a:t>Merged with the Service Provider Action Network (SPAN) in 2005 to form Communications Alliance Ltd.</a:t>
            </a: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</a:pPr>
            <a:endParaRPr lang="en-US" sz="1800" dirty="0">
              <a:latin typeface="Century Gothic" pitchFamily="34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endParaRPr lang="en-US" sz="2000" dirty="0">
              <a:latin typeface="Century Gothic" pitchFamily="34" charset="0"/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611188" y="180000"/>
            <a:ext cx="6841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Communications Alliance</a:t>
            </a:r>
          </a:p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History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2413" cy="1268760"/>
            <a:chOff x="0" y="0"/>
            <a:chExt cx="9142413" cy="126876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6496" y="1538748"/>
            <a:ext cx="7197725" cy="4191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r>
              <a:rPr lang="en-AU" sz="2000" dirty="0">
                <a:latin typeface="Century Gothic" pitchFamily="34" charset="0"/>
              </a:rPr>
              <a:t>Membership is more than 140 companies, organisations and individuals including: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Fixed &amp; Mobile Carriers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Carriage Service Providers – fixed &amp; wireless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Global ICT Players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Satellite Service and Equipment Providers   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Content Service Providers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Internet Service Providers &amp; Search Engines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Telecommunications Equipment Vendors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Network Security Providers and Testing Laboratories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AU" sz="1600" dirty="0">
                <a:latin typeface="Century Gothic" pitchFamily="34" charset="0"/>
              </a:rPr>
              <a:t>Research Houses, consultants, law firms and expert individuals</a:t>
            </a:r>
          </a:p>
          <a:p>
            <a:pPr marL="631825" lvl="1" indent="-174625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endParaRPr lang="en-AU" sz="1600" dirty="0">
              <a:latin typeface="Century Gothic" pitchFamily="34" charset="0"/>
            </a:endParaRPr>
          </a:p>
          <a:p>
            <a:pPr lvl="1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r>
              <a:rPr lang="en-AU" sz="1600" dirty="0">
                <a:latin typeface="Century Gothic" pitchFamily="34" charset="0"/>
              </a:rPr>
              <a:t>CA Directors represent companies including Telstra, Optus, Vodafone, Macquarie Telecom, </a:t>
            </a:r>
            <a:r>
              <a:rPr lang="en-AU" sz="1600" dirty="0" err="1">
                <a:latin typeface="Century Gothic" pitchFamily="34" charset="0"/>
              </a:rPr>
              <a:t>Vocus</a:t>
            </a:r>
            <a:r>
              <a:rPr lang="en-AU" sz="1600" dirty="0">
                <a:latin typeface="Century Gothic" pitchFamily="34" charset="0"/>
              </a:rPr>
              <a:t>, AAPT, </a:t>
            </a:r>
            <a:r>
              <a:rPr lang="en-AU" sz="1600" dirty="0" err="1">
                <a:latin typeface="Century Gothic" pitchFamily="34" charset="0"/>
              </a:rPr>
              <a:t>Pivotel</a:t>
            </a:r>
            <a:r>
              <a:rPr lang="en-AU" sz="1600" dirty="0">
                <a:latin typeface="Century Gothic" pitchFamily="34" charset="0"/>
              </a:rPr>
              <a:t>, </a:t>
            </a:r>
            <a:r>
              <a:rPr lang="en-AU" sz="1600" dirty="0" err="1">
                <a:latin typeface="Century Gothic" pitchFamily="34" charset="0"/>
              </a:rPr>
              <a:t>MyNetFone</a:t>
            </a:r>
            <a:r>
              <a:rPr lang="en-AU" sz="1600" dirty="0">
                <a:latin typeface="Century Gothic" pitchFamily="34" charset="0"/>
              </a:rPr>
              <a:t>, Ericsson, Nokia, NBN Co and KPMG 	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endParaRPr lang="en-AU" sz="2000" dirty="0">
              <a:latin typeface="Century Gothic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11188" y="180000"/>
            <a:ext cx="5473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3000" b="1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Membership &amp; Board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2413" cy="1268413"/>
            <a:chOff x="0" y="0"/>
            <a:chExt cx="9142413" cy="1268760"/>
          </a:xfrm>
        </p:grpSpPr>
        <p:grpSp>
          <p:nvGrpSpPr>
            <p:cNvPr id="2053" name="Group 8"/>
            <p:cNvGrpSpPr>
              <a:grpSpLocks/>
            </p:cNvGrpSpPr>
            <p:nvPr/>
          </p:nvGrpSpPr>
          <p:grpSpPr bwMode="auto"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205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6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54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00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67203" y="1919931"/>
            <a:ext cx="7920038" cy="487045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Operations Council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highlight>
                  <a:srgbClr val="FFFF00"/>
                </a:highlight>
                <a:latin typeface="Century Gothic" pitchFamily="34" charset="0"/>
              </a:rPr>
              <a:t>Operations Reference Panel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highlight>
                  <a:srgbClr val="FFFF00"/>
                </a:highlight>
                <a:latin typeface="Century Gothic" pitchFamily="34" charset="0"/>
              </a:rPr>
              <a:t>Customer Equipment and Cabling Reference Panel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highlight>
                  <a:srgbClr val="FFFF00"/>
                </a:highlight>
                <a:latin typeface="Century Gothic" pitchFamily="34" charset="0"/>
              </a:rPr>
              <a:t>Network Reference Panel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Communications Security Reference Panel 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Industry Consumer Advisory Group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Law Enforcement Group &amp; Fraud Prevention Group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Data Retention Working Group 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Numbering Steering Group 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Numbering Working Group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MNP Administration Group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Mobile Premium Services Carrier and Content Groups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Satellite Services Working Group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Online Copyright Working Group</a:t>
            </a:r>
          </a:p>
          <a:p>
            <a:pPr marL="285750" indent="-28575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AU" sz="1500" dirty="0">
                <a:effectLst/>
                <a:latin typeface="Century Gothic" pitchFamily="34" charset="0"/>
              </a:rPr>
              <a:t>NBN OTT Services Transition Working Group (NOST)</a:t>
            </a:r>
            <a:endParaRPr lang="en-US" sz="1500" dirty="0">
              <a:effectLst/>
              <a:latin typeface="Century Gothic" pitchFamily="34" charset="0"/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611188" y="180000"/>
            <a:ext cx="6841196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3000" b="1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Standing Advisory Groups</a:t>
            </a:r>
          </a:p>
        </p:txBody>
      </p:sp>
    </p:spTree>
    <p:extLst>
      <p:ext uri="{BB962C8B-B14F-4D97-AF65-F5344CB8AC3E}">
        <p14:creationId xmlns:p14="http://schemas.microsoft.com/office/powerpoint/2010/main" val="34047625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2413" cy="1268760"/>
            <a:chOff x="0" y="0"/>
            <a:chExt cx="9142413" cy="126876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11188" y="179388"/>
            <a:ext cx="6840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Technical CE Standards and Documents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424" y="1538748"/>
            <a:ext cx="8641152" cy="4770636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S006:2008 Requirements for Customer Equipment, operating in the </a:t>
            </a:r>
            <a:r>
              <a:rPr lang="en-AU" sz="1400" dirty="0" err="1">
                <a:latin typeface="Century Gothic" pitchFamily="34" charset="0"/>
              </a:rPr>
              <a:t>voiceband</a:t>
            </a:r>
            <a:r>
              <a:rPr lang="en-AU" sz="1400" dirty="0">
                <a:latin typeface="Century Gothic" pitchFamily="34" charset="0"/>
              </a:rPr>
              <a:t>, for connection to the non-switched Telecommunications Network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S016:2001 Requirements for Customer Equipment for connection to hierarchical digital interfaces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S031:2001 Requirements for ISDN Basic Access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S035:2008 Requirements for installation of temporary field telecommunications customer cabling for defence purposes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S038:2001 Requirements for ISDN Primary Rate Access Interface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S040:2001 Requirements for Customer Equipment for use with the Standard Telephone Service - Features for special needs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S042.2:1999 Requirements for connection to an air interface of a telecommunications network - Part 2: CDMA (IS-95)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AS/ACIF S042.3:2005 Requirements for connection to an air interface of a telecommunications network - Part 3: GSM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S002:2010 Analogue interworking and non-interference requirements for Customer Equipment for connection to the PSTN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S004:2013 Voice performance requirements for Customer Equipment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S008:2010 Requirements for Customer Cabling Products </a:t>
            </a:r>
          </a:p>
          <a:p>
            <a:pPr marL="171450" indent="-171450" algn="l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S009:2013 Installation requirements for Customer Cabling (Wiring Rules) </a:t>
            </a:r>
          </a:p>
          <a:p>
            <a:pPr marL="177800" indent="-177800" algn="l" eaLnBrk="1" hangingPunct="1">
              <a:spcBef>
                <a:spcPct val="30000"/>
              </a:spcBef>
              <a:buFontTx/>
              <a:buChar char="•"/>
            </a:pPr>
            <a:endParaRPr lang="en-AU" sz="1100" dirty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2413" cy="1268760"/>
            <a:chOff x="0" y="0"/>
            <a:chExt cx="9142413" cy="126876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11188" y="179388"/>
            <a:ext cx="6840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Technical CE Standards and Documents </a:t>
            </a:r>
            <a:r>
              <a:rPr lang="en-US" b="1" dirty="0">
                <a:solidFill>
                  <a:schemeClr val="bg1"/>
                </a:solidFill>
                <a:latin typeface="Century Gothic" pitchFamily="34" charset="0"/>
              </a:rPr>
              <a:t>(cont.)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1424" y="1538748"/>
            <a:ext cx="8641152" cy="477063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S003.1:2010 Requirements for Customer Access Equipment for connection to a Telecommunications Network Part 1: General </a:t>
            </a:r>
          </a:p>
          <a:p>
            <a:pPr marL="171450" indent="-171450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S003.2:2010 Requirements for Customer Access Equipment for connection to a Telecommunications Network Part 2: Analogue and TDM based technologies </a:t>
            </a:r>
          </a:p>
          <a:p>
            <a:pPr marL="171450" indent="-171450" eaLnBrk="1" hangingPunct="1">
              <a:spcBef>
                <a:spcPct val="30000"/>
              </a:spcBef>
              <a:buFont typeface="Arial" pitchFamily="34" charset="0"/>
              <a:buChar char="•"/>
            </a:pPr>
            <a:r>
              <a:rPr lang="en-AU" sz="1400" dirty="0">
                <a:latin typeface="Century Gothic" pitchFamily="34" charset="0"/>
              </a:rPr>
              <a:t>AS/CA S003.3:2010 Requirements for Customer Access Equipment for connection to a Telecommunications Network Part 3: Packet and cell based technologies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S041.1:2015 Requirements for DSL Customer Equipment for connection to the PSTN - Part 1: General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S041.2:2015 Requirements for DSL Customer Equipment for connection to the Public Switched Telephone Network - Part 2: Modems for use in connection with all DSL services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S041.3:2015 Requirements for DSL Customer Equipment for connection to the Public Switched Telephone Network - Part 3: Filters for use in connection with all </a:t>
            </a:r>
            <a:r>
              <a:rPr lang="en-AU" sz="1400" dirty="0" err="1">
                <a:latin typeface="Century Gothic" pitchFamily="34" charset="0"/>
              </a:rPr>
              <a:t>xDSL</a:t>
            </a:r>
            <a:r>
              <a:rPr lang="en-AU" sz="1400" dirty="0">
                <a:latin typeface="Century Gothic" pitchFamily="34" charset="0"/>
              </a:rPr>
              <a:t> services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S042.1:2010 Requirements for connection to an air interface of a Telecommunications Network - Part 1: General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S043.1:2015 Requirements for Customer Equipment for connection to a metallic local loop interface of a Telecommunications Network- Part 1: General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S043.2:2015 Requirements for Customer Equipment for connection to a metallic local loop interface of a Telecommunications Network - Part 2: Broadband </a:t>
            </a:r>
          </a:p>
          <a:p>
            <a:pPr marL="177800" indent="-177800" eaLnBrk="1" hangingPunct="1">
              <a:spcBef>
                <a:spcPct val="30000"/>
              </a:spcBef>
              <a:buFontTx/>
              <a:buChar char="•"/>
            </a:pPr>
            <a:r>
              <a:rPr lang="en-AU" sz="1400" dirty="0">
                <a:latin typeface="Century Gothic" pitchFamily="34" charset="0"/>
              </a:rPr>
              <a:t>AS/CA S043.3:2015 Requirements for Customer Equipment for connection to a metallic local loop interface of a Telecommunications Network Part 3: DC, low frequency AC and voiceband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2413" cy="1268760"/>
            <a:chOff x="0" y="0"/>
            <a:chExt cx="9142413" cy="126876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11188" y="179388"/>
            <a:ext cx="68405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3000" b="1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AU" sz="3000" b="1" dirty="0">
                <a:solidFill>
                  <a:schemeClr val="bg1"/>
                </a:solidFill>
                <a:latin typeface="Century Gothic" pitchFamily="34" charset="0"/>
              </a:rPr>
              <a:t>Standards Development WC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DFF33EF3-82DE-4AC7-A1D8-CD45E0144365}"/>
              </a:ext>
            </a:extLst>
          </p:cNvPr>
          <p:cNvGrpSpPr/>
          <p:nvPr/>
        </p:nvGrpSpPr>
        <p:grpSpPr>
          <a:xfrm>
            <a:off x="201634" y="2618892"/>
            <a:ext cx="8600930" cy="3836315"/>
            <a:chOff x="372184" y="757381"/>
            <a:chExt cx="11615674" cy="498302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B69F6064-8E7B-4CD2-9877-37C5A57CBEA9}"/>
                </a:ext>
              </a:extLst>
            </p:cNvPr>
            <p:cNvSpPr/>
            <p:nvPr/>
          </p:nvSpPr>
          <p:spPr>
            <a:xfrm>
              <a:off x="3856181" y="757381"/>
              <a:ext cx="4701309" cy="17549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EFE6D1CC-CA24-46AC-9D42-2B5BDCAFDA97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2793999" y="1634836"/>
              <a:ext cx="10621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0CE764E9-0709-4E30-8660-529CB5A4194B}"/>
                </a:ext>
              </a:extLst>
            </p:cNvPr>
            <p:cNvSpPr/>
            <p:nvPr/>
          </p:nvSpPr>
          <p:spPr>
            <a:xfrm>
              <a:off x="451929" y="1054743"/>
              <a:ext cx="2414698" cy="12002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21293487-56F7-4C64-9229-2362F11A201E}"/>
                </a:ext>
              </a:extLst>
            </p:cNvPr>
            <p:cNvSpPr/>
            <p:nvPr/>
          </p:nvSpPr>
          <p:spPr>
            <a:xfrm>
              <a:off x="554182" y="4595092"/>
              <a:ext cx="1902691" cy="114530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E6259929-5DA5-4104-8846-2ACDFDD2D459}"/>
                </a:ext>
              </a:extLst>
            </p:cNvPr>
            <p:cNvSpPr/>
            <p:nvPr/>
          </p:nvSpPr>
          <p:spPr>
            <a:xfrm>
              <a:off x="2881414" y="4587948"/>
              <a:ext cx="2029566" cy="11339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ＭＳ Ｐゴシック" pitchFamily="34" charset="-128"/>
                </a:rPr>
                <a:t>Industry Representative (&amp; Editor )</a:t>
              </a:r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59135C66-A4C2-4CEE-80D8-F594CFD38B34}"/>
                </a:ext>
              </a:extLst>
            </p:cNvPr>
            <p:cNvSpPr/>
            <p:nvPr/>
          </p:nvSpPr>
          <p:spPr>
            <a:xfrm>
              <a:off x="5255490" y="4595092"/>
              <a:ext cx="2046158" cy="11453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ＭＳ Ｐゴシック" pitchFamily="34" charset="-128"/>
                </a:rPr>
                <a:t>Industry Representative </a:t>
              </a:r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28BA6A84-1B26-429D-B0EE-1B9D012744A9}"/>
                </a:ext>
              </a:extLst>
            </p:cNvPr>
            <p:cNvSpPr/>
            <p:nvPr/>
          </p:nvSpPr>
          <p:spPr>
            <a:xfrm>
              <a:off x="7622308" y="4595092"/>
              <a:ext cx="2029995" cy="11453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ＭＳ Ｐゴシック" pitchFamily="34" charset="-128"/>
                </a:rPr>
                <a:t>Industry Representative </a:t>
              </a:r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2FDEEE0D-3787-4DDA-80DE-4FAA6340954E}"/>
                </a:ext>
              </a:extLst>
            </p:cNvPr>
            <p:cNvSpPr/>
            <p:nvPr/>
          </p:nvSpPr>
          <p:spPr>
            <a:xfrm>
              <a:off x="9956797" y="4576616"/>
              <a:ext cx="2031061" cy="114530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ＭＳ Ｐゴシック" pitchFamily="34" charset="-128"/>
                </a:rPr>
                <a:t>Regulator Representative (non-voting)</a:t>
              </a:r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ＭＳ Ｐゴシック" pitchFamily="34" charset="-128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80CC4B32-5148-486C-9170-FDD29E78913D}"/>
                </a:ext>
              </a:extLst>
            </p:cNvPr>
            <p:cNvCxnSpPr>
              <a:cxnSpLocks/>
              <a:endCxn id="18" idx="0"/>
            </p:cNvCxnSpPr>
            <p:nvPr/>
          </p:nvCxnSpPr>
          <p:spPr>
            <a:xfrm flipH="1">
              <a:off x="1505528" y="2521526"/>
              <a:ext cx="3156528" cy="20735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643764C9-5659-47C1-B59E-F22D8D2E7BB4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3896197" y="2514381"/>
              <a:ext cx="1830440" cy="20735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4F1A504C-1C4C-4A30-BEF5-BDEA4DBBD8AB}"/>
                </a:ext>
              </a:extLst>
            </p:cNvPr>
            <p:cNvCxnSpPr>
              <a:cxnSpLocks/>
              <a:stCxn id="15" idx="2"/>
              <a:endCxn id="20" idx="0"/>
            </p:cNvCxnSpPr>
            <p:nvPr/>
          </p:nvCxnSpPr>
          <p:spPr>
            <a:xfrm>
              <a:off x="6206835" y="2512290"/>
              <a:ext cx="71734" cy="20828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FC365E9-7674-4327-9FAE-F76569A87D9B}"/>
                </a:ext>
              </a:extLst>
            </p:cNvPr>
            <p:cNvCxnSpPr>
              <a:cxnSpLocks/>
            </p:cNvCxnSpPr>
            <p:nvPr/>
          </p:nvCxnSpPr>
          <p:spPr>
            <a:xfrm>
              <a:off x="7167414" y="2512289"/>
              <a:ext cx="1390074" cy="20643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F9920A8A-AF2C-4CD8-80A1-3EA821B99A6B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7954818" y="2521527"/>
              <a:ext cx="3017511" cy="20550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C4D3C2C9-887B-4C2F-BCFD-58D8D4FE8F14}"/>
                </a:ext>
              </a:extLst>
            </p:cNvPr>
            <p:cNvSpPr txBox="1"/>
            <p:nvPr/>
          </p:nvSpPr>
          <p:spPr>
            <a:xfrm>
              <a:off x="4090986" y="1314529"/>
              <a:ext cx="4364731" cy="479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latin typeface="Century Gothic" panose="020B0502020202020204" pitchFamily="34" charset="0"/>
                </a:rPr>
                <a:t>Chair (Committee Elected)</a:t>
              </a:r>
              <a:endParaRPr lang="en-US" sz="1800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3FC84B81-9F28-4B5A-B2F7-9783E4125F33}"/>
                </a:ext>
              </a:extLst>
            </p:cNvPr>
            <p:cNvSpPr txBox="1"/>
            <p:nvPr/>
          </p:nvSpPr>
          <p:spPr>
            <a:xfrm>
              <a:off x="554182" y="1295028"/>
              <a:ext cx="2263419" cy="679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>
                  <a:latin typeface="Century Gothic" panose="020B0502020202020204" pitchFamily="34" charset="0"/>
                </a:rPr>
                <a:t>Project Manager (</a:t>
              </a:r>
              <a:r>
                <a:rPr lang="en-AU" sz="1400" dirty="0" err="1">
                  <a:latin typeface="Century Gothic" panose="020B0502020202020204" pitchFamily="34" charset="0"/>
                </a:rPr>
                <a:t>CommsAlliance</a:t>
              </a:r>
              <a:r>
                <a:rPr lang="en-AU" sz="1400" dirty="0">
                  <a:latin typeface="Century Gothic" panose="020B0502020202020204" pitchFamily="34" charset="0"/>
                </a:rPr>
                <a:t>)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4A3F3439-CBB3-498C-B85A-F542760B7D81}"/>
                </a:ext>
              </a:extLst>
            </p:cNvPr>
            <p:cNvSpPr txBox="1"/>
            <p:nvPr/>
          </p:nvSpPr>
          <p:spPr>
            <a:xfrm>
              <a:off x="372184" y="4802167"/>
              <a:ext cx="2292898" cy="679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>
                  <a:latin typeface="Century Gothic" panose="020B0502020202020204" pitchFamily="34" charset="0"/>
                </a:rPr>
                <a:t>Consumer Representative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1EF10F93-1DF4-4545-8119-5D6BAA9762A3}"/>
              </a:ext>
            </a:extLst>
          </p:cNvPr>
          <p:cNvGrpSpPr/>
          <p:nvPr/>
        </p:nvGrpSpPr>
        <p:grpSpPr>
          <a:xfrm>
            <a:off x="3601698" y="1359614"/>
            <a:ext cx="1840512" cy="1259277"/>
            <a:chOff x="5458020" y="463815"/>
            <a:chExt cx="1840512" cy="1494293"/>
          </a:xfrm>
        </p:grpSpPr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AC2825E5-2E6A-4FC9-9B1C-864DF5E73FF8}"/>
                </a:ext>
              </a:extLst>
            </p:cNvPr>
            <p:cNvCxnSpPr>
              <a:cxnSpLocks/>
            </p:cNvCxnSpPr>
            <p:nvPr/>
          </p:nvCxnSpPr>
          <p:spPr>
            <a:xfrm>
              <a:off x="6382324" y="1431636"/>
              <a:ext cx="0" cy="5264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86234081-8BBD-4108-BC59-B7E3A9F327DB}"/>
                </a:ext>
              </a:extLst>
            </p:cNvPr>
            <p:cNvSpPr/>
            <p:nvPr/>
          </p:nvSpPr>
          <p:spPr>
            <a:xfrm>
              <a:off x="5458020" y="463815"/>
              <a:ext cx="1840512" cy="10519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2400" dirty="0">
                  <a:latin typeface="Century Gothic" panose="020B0502020202020204" pitchFamily="34" charset="0"/>
                </a:rPr>
                <a:t>CEO</a:t>
              </a:r>
              <a:endParaRPr lang="en-US" sz="2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0305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7" y="0"/>
            <a:ext cx="9142413" cy="1268760"/>
            <a:chOff x="0" y="0"/>
            <a:chExt cx="9142413" cy="126876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6496" y="1538748"/>
            <a:ext cx="7197725" cy="4191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itchFamily="34" charset="0"/>
              </a:rPr>
              <a:t>Follow international developments (don’t ‘re-invent’ the Standard)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endParaRPr lang="en-AU" sz="2000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itchFamily="34" charset="0"/>
              </a:rPr>
              <a:t>Solid relationships with national standards body, Government &amp; Regulators</a:t>
            </a: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itchFamily="34" charset="0"/>
              </a:rPr>
              <a:t>Nurture your experts</a:t>
            </a: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itchFamily="34" charset="0"/>
              </a:rPr>
              <a:t>Focus on the key issues</a:t>
            </a: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itchFamily="34" charset="0"/>
              </a:rPr>
              <a:t>Take a ‘light regulation’ approach</a:t>
            </a: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endParaRPr lang="en-AU" sz="2000" dirty="0">
              <a:latin typeface="Century Gothic" pitchFamily="34" charset="0"/>
            </a:endParaRPr>
          </a:p>
          <a:p>
            <a:pPr marL="342900" indent="-342900"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entury Gothic" pitchFamily="34" charset="0"/>
              </a:rPr>
              <a:t>Aim for rapid turnaround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endParaRPr lang="en-AU" sz="2000" dirty="0">
              <a:latin typeface="Century Gothic" pitchFamily="34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</a:pPr>
            <a:r>
              <a:rPr lang="en-AU" sz="2000" dirty="0">
                <a:latin typeface="Century Gothic" pitchFamily="34" charset="0"/>
              </a:rPr>
              <a:t> 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11188" y="180000"/>
            <a:ext cx="63911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3000" b="1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Standards Activity &amp; Challenges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049243B-D554-42C2-8072-9182EEAFE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167678">
            <a:off x="4948647" y="3336409"/>
            <a:ext cx="4072960" cy="21159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921CA14-874E-45F7-AF71-2371029A9068}"/>
              </a:ext>
            </a:extLst>
          </p:cNvPr>
          <p:cNvSpPr txBox="1"/>
          <p:nvPr/>
        </p:nvSpPr>
        <p:spPr>
          <a:xfrm rot="20167678">
            <a:off x="10531611" y="2885065"/>
            <a:ext cx="100501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hlinkClick r:id="rId6" tooltip="http://people-equation.com/just-not-with-their-ears/"/>
              </a:rPr>
              <a:t>This Photo</a:t>
            </a:r>
            <a:r>
              <a:rPr lang="en-AU" sz="900" dirty="0"/>
              <a:t> by Unknown Author is licensed under </a:t>
            </a:r>
            <a:r>
              <a:rPr lang="en-AU" sz="900" dirty="0">
                <a:hlinkClick r:id="rId7" tooltip="https://creativecommons.org/licenses/by-nc-nd/3.0/"/>
              </a:rPr>
              <a:t>CC BY-NC-ND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383101008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2413" cy="1268760"/>
            <a:chOff x="0" y="0"/>
            <a:chExt cx="9142413" cy="126876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42413" cy="1257300"/>
              <a:chOff x="0" y="0"/>
              <a:chExt cx="9142413" cy="1257300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2413" cy="1257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6188" y="404664"/>
                <a:ext cx="852488" cy="850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8388424" y="1024285"/>
              <a:ext cx="31908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  <a:sym typeface="Symbol" pitchFamily="18" charset="2"/>
                </a:rPr>
                <a:t></a:t>
              </a:r>
              <a:r>
                <a:rPr lang="en-US" sz="1000" dirty="0">
                  <a:solidFill>
                    <a:schemeClr val="accent2"/>
                  </a:solidFill>
                  <a:latin typeface="Century Gothic" pitchFamily="34" charset="0"/>
                </a:rPr>
                <a:t> </a:t>
              </a:r>
            </a:p>
          </p:txBody>
        </p:sp>
      </p:grp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11188" y="179388"/>
            <a:ext cx="6840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sz="3000" b="1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Century Gothic" pitchFamily="34" charset="0"/>
              </a:rPr>
              <a:t>Contact Details</a:t>
            </a: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31225" name="Group 1177"/>
          <p:cNvGraphicFramePr>
            <a:graphicFrameLocks noGrp="1"/>
          </p:cNvGraphicFramePr>
          <p:nvPr/>
        </p:nvGraphicFramePr>
        <p:xfrm>
          <a:off x="684213" y="1916113"/>
          <a:ext cx="7848600" cy="822330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P.O Box 444, Milsons Point NSW 1565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615" marB="4561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www.commsalliance.com.au</a:t>
                      </a:r>
                    </a:p>
                  </a:txBody>
                  <a:tcPr marT="45615" marB="4561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Official telephone: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(02) 9959 9111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T="45615" marB="4561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Facsimile: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(02) 9954 6136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34" charset="-128"/>
                      </a:endParaRPr>
                    </a:p>
                  </a:txBody>
                  <a:tcPr marT="45615" marB="45615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Email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: 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info@commsalliance.com.au</a:t>
                      </a:r>
                    </a:p>
                  </a:txBody>
                  <a:tcPr marT="45615" marB="45615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615" marB="45615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1219" name="Group 1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37823"/>
              </p:ext>
            </p:extLst>
          </p:nvPr>
        </p:nvGraphicFramePr>
        <p:xfrm>
          <a:off x="684213" y="3109913"/>
          <a:ext cx="7889875" cy="2468574"/>
        </p:xfrm>
        <a:graphic>
          <a:graphicData uri="http://schemas.openxmlformats.org/drawingml/2006/table">
            <a:tbl>
              <a:tblPr/>
              <a:tblGrid>
                <a:gridCol w="20858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304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7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2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Phone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Mobile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John Stanton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stanton@commsalliance.com.au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02 9959 9130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0434 318 777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Elizabeth Harland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e.harland@commsalliance.com.au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02 9959 9114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0410 410 062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Kathy Sideris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k.sideris@commsalliance.com.au 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02 9959 9177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0449 998 563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Christiane Gillespie-Jones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c.gillespiejones@commsalliance.com.au 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02 9959 9118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0402 473 743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Mike Johns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m.johns@commsalliance.com.au   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02 9959 9125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0414 898 841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James Duck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j.duck@commsalliance.com.au 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02 9959 9132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0414 527 780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Craig Purdon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c.purdon@commsalliance.com.au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02 9959 9124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0414 202 022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Jessica Curtis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</a:rPr>
                        <a:t>j.curtis@commsalliance.com.au</a:t>
                      </a: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02 9959 9116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pitchFamily="34" charset="0"/>
                        </a:rPr>
                        <a:t>0420 344 343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D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</TotalTime>
  <Words>793</Words>
  <Application>Microsoft Office PowerPoint</Application>
  <PresentationFormat>On-screen Show (4:3)</PresentationFormat>
  <Paragraphs>161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Century Gothic</vt:lpstr>
      <vt:lpstr>Courier New</vt:lpstr>
      <vt:lpstr>Symbol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SBA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yuecy lee</dc:creator>
  <cp:lastModifiedBy>Nyan Win</cp:lastModifiedBy>
  <cp:revision>188</cp:revision>
  <cp:lastPrinted>2017-03-13T05:26:08Z</cp:lastPrinted>
  <dcterms:created xsi:type="dcterms:W3CDTF">2005-06-27T05:14:15Z</dcterms:created>
  <dcterms:modified xsi:type="dcterms:W3CDTF">2017-08-15T03:26:19Z</dcterms:modified>
</cp:coreProperties>
</file>