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319" r:id="rId2"/>
    <p:sldId id="303" r:id="rId3"/>
    <p:sldId id="318" r:id="rId4"/>
    <p:sldId id="304" r:id="rId5"/>
    <p:sldId id="306" r:id="rId6"/>
    <p:sldId id="307" r:id="rId7"/>
    <p:sldId id="313" r:id="rId8"/>
    <p:sldId id="310" r:id="rId9"/>
    <p:sldId id="308" r:id="rId10"/>
    <p:sldId id="315" r:id="rId11"/>
    <p:sldId id="311" r:id="rId12"/>
    <p:sldId id="309" r:id="rId13"/>
    <p:sldId id="314" r:id="rId14"/>
    <p:sldId id="312" r:id="rId15"/>
    <p:sldId id="316" r:id="rId16"/>
    <p:sldId id="317"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99" autoAdjust="0"/>
    <p:restoredTop sz="94660"/>
  </p:normalViewPr>
  <p:slideViewPr>
    <p:cSldViewPr>
      <p:cViewPr>
        <p:scale>
          <a:sx n="70" d="100"/>
          <a:sy n="70" d="100"/>
        </p:scale>
        <p:origin x="-1164" y="-15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3/12/2014</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3/12/2014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3/12/2014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3/12/2014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3/12/2014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3/12/2014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3/12/2014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3/12/2014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3/12/2014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3/12/2014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3/12/2014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pPr/>
              <a:t>3/12/2014</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rumana@btrc.gov.b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685800"/>
            <a:ext cx="7498080" cy="2209800"/>
          </a:xfrm>
        </p:spPr>
        <p:txBody>
          <a:bodyPr>
            <a:normAutofit fontScale="90000"/>
          </a:bodyPr>
          <a:lstStyle/>
          <a:p>
            <a:pPr algn="ctr"/>
            <a:r>
              <a:rPr lang="en-US" dirty="0" smtClean="0"/>
              <a:t>Study on </a:t>
            </a:r>
            <a:br>
              <a:rPr lang="en-US" dirty="0" smtClean="0"/>
            </a:br>
            <a:r>
              <a:rPr lang="en-US" dirty="0" smtClean="0"/>
              <a:t>Digital Switchover Plan in SATRC Countries</a:t>
            </a:r>
            <a:br>
              <a:rPr lang="en-US" dirty="0" smtClean="0"/>
            </a:br>
            <a:endParaRPr lang="en-US" dirty="0"/>
          </a:p>
        </p:txBody>
      </p:sp>
      <p:sp>
        <p:nvSpPr>
          <p:cNvPr id="3" name="Content Placeholder 2"/>
          <p:cNvSpPr>
            <a:spLocks noGrp="1"/>
          </p:cNvSpPr>
          <p:nvPr>
            <p:ph idx="1"/>
          </p:nvPr>
        </p:nvSpPr>
        <p:spPr>
          <a:xfrm>
            <a:off x="1435608" y="2819400"/>
            <a:ext cx="7498080" cy="3429000"/>
          </a:xfrm>
        </p:spPr>
        <p:txBody>
          <a:bodyPr>
            <a:normAutofit lnSpcReduction="10000"/>
          </a:bodyPr>
          <a:lstStyle/>
          <a:p>
            <a:pPr algn="ctr">
              <a:buNone/>
            </a:pPr>
            <a:r>
              <a:rPr lang="en-US" dirty="0" smtClean="0"/>
              <a:t>2</a:t>
            </a:r>
            <a:r>
              <a:rPr lang="en-US" baseline="30000" dirty="0" smtClean="0"/>
              <a:t>nd</a:t>
            </a:r>
            <a:r>
              <a:rPr lang="en-US" dirty="0" smtClean="0"/>
              <a:t> SATRC Spectrum WG Meeting</a:t>
            </a:r>
          </a:p>
          <a:p>
            <a:pPr algn="ctr">
              <a:buNone/>
            </a:pPr>
            <a:r>
              <a:rPr lang="en-US" dirty="0" smtClean="0"/>
              <a:t>11-12 March, 2014</a:t>
            </a:r>
          </a:p>
          <a:p>
            <a:pPr algn="ctr">
              <a:buNone/>
            </a:pPr>
            <a:r>
              <a:rPr lang="en-US" dirty="0" smtClean="0"/>
              <a:t>Tehran, </a:t>
            </a:r>
            <a:r>
              <a:rPr lang="en-US" dirty="0" err="1" smtClean="0"/>
              <a:t>I.R.Iran</a:t>
            </a:r>
            <a:endParaRPr lang="en-US" dirty="0" smtClean="0"/>
          </a:p>
          <a:p>
            <a:pPr algn="ctr">
              <a:buNone/>
            </a:pPr>
            <a:endParaRPr lang="en-US" dirty="0" smtClean="0"/>
          </a:p>
          <a:p>
            <a:pPr algn="ctr">
              <a:buNone/>
            </a:pPr>
            <a:endParaRPr lang="en-US" dirty="0" smtClean="0"/>
          </a:p>
          <a:p>
            <a:pPr lvl="2" algn="r">
              <a:buNone/>
            </a:pPr>
            <a:r>
              <a:rPr lang="en-US" dirty="0" err="1" smtClean="0"/>
              <a:t>Rumana</a:t>
            </a:r>
            <a:r>
              <a:rPr lang="en-US" dirty="0" smtClean="0"/>
              <a:t> </a:t>
            </a:r>
            <a:r>
              <a:rPr lang="en-US" dirty="0" err="1" smtClean="0"/>
              <a:t>Haque</a:t>
            </a:r>
            <a:endParaRPr lang="en-US" dirty="0" smtClean="0"/>
          </a:p>
          <a:p>
            <a:pPr lvl="3" algn="r">
              <a:buNone/>
            </a:pPr>
            <a:r>
              <a:rPr lang="en-US" dirty="0" smtClean="0"/>
              <a:t>Bangladesh Telecommunication Regulatory Commission</a:t>
            </a:r>
          </a:p>
          <a:p>
            <a:pPr>
              <a:buNone/>
            </a:pP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Status of DSO in SATRC countries (contd..)</a:t>
            </a:r>
            <a:endParaRPr lang="en-US" dirty="0"/>
          </a:p>
        </p:txBody>
      </p:sp>
      <p:sp>
        <p:nvSpPr>
          <p:cNvPr id="3" name="Content Placeholder 2"/>
          <p:cNvSpPr>
            <a:spLocks noGrp="1"/>
          </p:cNvSpPr>
          <p:nvPr>
            <p:ph idx="1"/>
          </p:nvPr>
        </p:nvSpPr>
        <p:spPr>
          <a:xfrm>
            <a:off x="1435608" y="1447800"/>
            <a:ext cx="7498080" cy="5181600"/>
          </a:xfrm>
        </p:spPr>
        <p:txBody>
          <a:bodyPr>
            <a:noAutofit/>
          </a:bodyPr>
          <a:lstStyle/>
          <a:p>
            <a:r>
              <a:rPr lang="en-GB" sz="2300" b="1" dirty="0" smtClean="0"/>
              <a:t>Bangladesh</a:t>
            </a:r>
            <a:r>
              <a:rPr lang="en-GB" sz="2300" dirty="0" smtClean="0"/>
              <a:t> has adopted DVB-T2 standard for DTTB. </a:t>
            </a:r>
            <a:endParaRPr lang="en-GB" sz="2300" dirty="0" smtClean="0"/>
          </a:p>
          <a:p>
            <a:r>
              <a:rPr lang="en-GB" sz="2300" dirty="0" smtClean="0"/>
              <a:t>In </a:t>
            </a:r>
            <a:r>
              <a:rPr lang="en-GB" sz="2300" dirty="0" smtClean="0"/>
              <a:t>the National Frequency Allocation Plan (NFAP), the band 522-698 MHz is reserved for digital DTTB. </a:t>
            </a:r>
            <a:endParaRPr lang="en-GB" sz="2300" dirty="0" smtClean="0"/>
          </a:p>
          <a:p>
            <a:r>
              <a:rPr lang="en-GB" sz="2300" dirty="0" smtClean="0"/>
              <a:t>At </a:t>
            </a:r>
            <a:r>
              <a:rPr lang="en-GB" sz="2300" dirty="0" smtClean="0"/>
              <a:t>present, Bangladesh Television (BTV), a government owned organization has the sole right by Act to broadcast terrestrial transmission in VHF Band-III in 174-230 MHz band. It is already broadcasting digital terrestrial system in VHF Band III through three stations on test basis. </a:t>
            </a:r>
            <a:endParaRPr lang="en-GB" sz="2300" dirty="0" smtClean="0"/>
          </a:p>
          <a:p>
            <a:r>
              <a:rPr lang="en-GB" sz="2300" dirty="0" smtClean="0"/>
              <a:t>The </a:t>
            </a:r>
            <a:r>
              <a:rPr lang="en-GB" sz="2300" dirty="0" smtClean="0"/>
              <a:t>UHF band is still empty which is reserved for this purpose. </a:t>
            </a:r>
            <a:endParaRPr lang="en-GB" sz="2300" dirty="0" smtClean="0"/>
          </a:p>
          <a:p>
            <a:r>
              <a:rPr lang="en-GB" sz="2300" dirty="0" smtClean="0"/>
              <a:t>The national roadmap suggests the migration </a:t>
            </a:r>
            <a:r>
              <a:rPr lang="en-GB" sz="2300" dirty="0" smtClean="0"/>
              <a:t>from analogue to digital broadcasting within 2020 in DVB-T2 standard in 522-698 </a:t>
            </a:r>
            <a:r>
              <a:rPr lang="en-GB" sz="2300" dirty="0" err="1" smtClean="0"/>
              <a:t>MHz.</a:t>
            </a:r>
            <a:endParaRPr lang="en-US" sz="23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Status of DSO in SATRC countries (contd..)</a:t>
            </a:r>
            <a:endParaRPr lang="en-US" dirty="0"/>
          </a:p>
        </p:txBody>
      </p:sp>
      <p:sp>
        <p:nvSpPr>
          <p:cNvPr id="3" name="Content Placeholder 2"/>
          <p:cNvSpPr>
            <a:spLocks noGrp="1"/>
          </p:cNvSpPr>
          <p:nvPr>
            <p:ph idx="1"/>
          </p:nvPr>
        </p:nvSpPr>
        <p:spPr/>
        <p:txBody>
          <a:bodyPr>
            <a:normAutofit/>
          </a:bodyPr>
          <a:lstStyle/>
          <a:p>
            <a:r>
              <a:rPr lang="en-GB" b="1" dirty="0" smtClean="0"/>
              <a:t>Bhutan</a:t>
            </a:r>
            <a:r>
              <a:rPr lang="en-GB" dirty="0" smtClean="0"/>
              <a:t> plans for mobilizing resources and a trial run as per their road map on DTTB migration.  This is to be completed by </a:t>
            </a:r>
            <a:r>
              <a:rPr lang="en-GB" dirty="0" smtClean="0"/>
              <a:t>2014.</a:t>
            </a:r>
          </a:p>
          <a:p>
            <a:r>
              <a:rPr lang="en-GB" dirty="0" smtClean="0"/>
              <a:t>They have selected DVB-T standard.</a:t>
            </a:r>
            <a:endParaRPr lang="en-GB" dirty="0" smtClean="0"/>
          </a:p>
          <a:p>
            <a:r>
              <a:rPr lang="en-GB" dirty="0" smtClean="0"/>
              <a:t>This </a:t>
            </a:r>
            <a:r>
              <a:rPr lang="en-GB" dirty="0" smtClean="0"/>
              <a:t>process is to be completed by December 2016. </a:t>
            </a:r>
            <a:endParaRPr lang="en-GB" dirty="0" smtClean="0"/>
          </a:p>
          <a:p>
            <a:r>
              <a:rPr lang="en-GB" dirty="0" smtClean="0"/>
              <a:t>Bhutan </a:t>
            </a:r>
            <a:r>
              <a:rPr lang="en-GB" dirty="0" smtClean="0"/>
              <a:t>has marked its ASO date on 2017 (tentatively). </a:t>
            </a:r>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Status of DSO in SATRC countries (contd..)</a:t>
            </a:r>
            <a:endParaRPr lang="en-US" dirty="0"/>
          </a:p>
        </p:txBody>
      </p:sp>
      <p:sp>
        <p:nvSpPr>
          <p:cNvPr id="3" name="Content Placeholder 2"/>
          <p:cNvSpPr>
            <a:spLocks noGrp="1"/>
          </p:cNvSpPr>
          <p:nvPr>
            <p:ph idx="1"/>
          </p:nvPr>
        </p:nvSpPr>
        <p:spPr/>
        <p:txBody>
          <a:bodyPr>
            <a:normAutofit/>
          </a:bodyPr>
          <a:lstStyle/>
          <a:p>
            <a:r>
              <a:rPr lang="en-GB" b="1" dirty="0" smtClean="0"/>
              <a:t>Maldives</a:t>
            </a:r>
            <a:r>
              <a:rPr lang="en-GB" dirty="0" smtClean="0"/>
              <a:t> Broadcasting Commission has started to formulate a road map for the migration of terrestrial broadcasting services from analogue to digital technology. </a:t>
            </a:r>
            <a:endParaRPr lang="en-GB" dirty="0" smtClean="0"/>
          </a:p>
          <a:p>
            <a:r>
              <a:rPr lang="en-GB" dirty="0" smtClean="0"/>
              <a:t> They have decided to adopt ISDB-T standard. </a:t>
            </a:r>
          </a:p>
          <a:p>
            <a:r>
              <a:rPr lang="en-GB" dirty="0" smtClean="0"/>
              <a:t>The ASO date is yet to be decided.</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Status of DSO in SATRC countries (contd..)</a:t>
            </a:r>
            <a:endParaRPr lang="en-US" dirty="0"/>
          </a:p>
        </p:txBody>
      </p:sp>
      <p:sp>
        <p:nvSpPr>
          <p:cNvPr id="3" name="Content Placeholder 2"/>
          <p:cNvSpPr>
            <a:spLocks noGrp="1"/>
          </p:cNvSpPr>
          <p:nvPr>
            <p:ph idx="1"/>
          </p:nvPr>
        </p:nvSpPr>
        <p:spPr/>
        <p:txBody>
          <a:bodyPr>
            <a:normAutofit lnSpcReduction="10000"/>
          </a:bodyPr>
          <a:lstStyle/>
          <a:p>
            <a:r>
              <a:rPr lang="en-GB" b="1" dirty="0" smtClean="0"/>
              <a:t>Sri</a:t>
            </a:r>
            <a:r>
              <a:rPr lang="en-GB" b="1" i="1" dirty="0" smtClean="0"/>
              <a:t> </a:t>
            </a:r>
            <a:r>
              <a:rPr lang="en-GB" b="1" dirty="0" smtClean="0"/>
              <a:t>Lanka </a:t>
            </a:r>
            <a:r>
              <a:rPr lang="en-GB" dirty="0" smtClean="0"/>
              <a:t>has taken decision on the introduction of digital television transmission on ISDB-T standard. </a:t>
            </a:r>
            <a:endParaRPr lang="en-GB" dirty="0" smtClean="0"/>
          </a:p>
          <a:p>
            <a:r>
              <a:rPr lang="en-GB" dirty="0" smtClean="0"/>
              <a:t>They </a:t>
            </a:r>
            <a:r>
              <a:rPr lang="en-GB" dirty="0" smtClean="0"/>
              <a:t>have set their plan for implementing the ISDB-T as follows: </a:t>
            </a:r>
            <a:endParaRPr lang="en-US" dirty="0" smtClean="0"/>
          </a:p>
          <a:p>
            <a:pPr lvl="0">
              <a:buNone/>
            </a:pPr>
            <a:r>
              <a:rPr lang="en-GB" dirty="0" smtClean="0"/>
              <a:t>		-Complete </a:t>
            </a:r>
            <a:r>
              <a:rPr lang="en-GB" dirty="0" smtClean="0"/>
              <a:t>ASO by end 2018 (tentatively).</a:t>
            </a:r>
            <a:endParaRPr lang="en-US" dirty="0" smtClean="0"/>
          </a:p>
          <a:p>
            <a:pPr lvl="0">
              <a:buNone/>
            </a:pPr>
            <a:r>
              <a:rPr lang="en-GB" dirty="0" smtClean="0"/>
              <a:t>		-Deployment </a:t>
            </a:r>
            <a:r>
              <a:rPr lang="en-GB" dirty="0" smtClean="0"/>
              <a:t>of One </a:t>
            </a:r>
            <a:r>
              <a:rPr lang="en-GB" dirty="0" err="1" smtClean="0"/>
              <a:t>Seg</a:t>
            </a:r>
            <a:r>
              <a:rPr lang="en-GB" dirty="0" smtClean="0"/>
              <a:t> for Digital Mobile Television Broadcasting has been planned.</a:t>
            </a:r>
            <a:endParaRPr lang="en-US" dirty="0" smtClean="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Status of DSO in SATRC countries (contd..)</a:t>
            </a:r>
            <a:endParaRPr lang="en-US" dirty="0"/>
          </a:p>
        </p:txBody>
      </p:sp>
      <p:sp>
        <p:nvSpPr>
          <p:cNvPr id="3" name="Content Placeholder 2"/>
          <p:cNvSpPr>
            <a:spLocks noGrp="1"/>
          </p:cNvSpPr>
          <p:nvPr>
            <p:ph idx="1"/>
          </p:nvPr>
        </p:nvSpPr>
        <p:spPr/>
        <p:txBody>
          <a:bodyPr>
            <a:normAutofit/>
          </a:bodyPr>
          <a:lstStyle/>
          <a:p>
            <a:r>
              <a:rPr lang="en-GB" b="1" dirty="0" smtClean="0"/>
              <a:t>Pakistan</a:t>
            </a:r>
            <a:r>
              <a:rPr lang="en-GB" dirty="0" smtClean="0"/>
              <a:t> </a:t>
            </a:r>
            <a:r>
              <a:rPr lang="en-GB" dirty="0" smtClean="0"/>
              <a:t>has not acquired technical </a:t>
            </a:r>
            <a:r>
              <a:rPr lang="en-GB" dirty="0" smtClean="0"/>
              <a:t>standards.</a:t>
            </a:r>
          </a:p>
          <a:p>
            <a:r>
              <a:rPr lang="en-GB" dirty="0" smtClean="0"/>
              <a:t>The </a:t>
            </a:r>
            <a:r>
              <a:rPr lang="en-GB" dirty="0" smtClean="0"/>
              <a:t>country is still undecided about the entire switchover process though Pakistan Electronic Media Regulatory Authority (PEMRA) stated in its 2010 annual report it would be completed by 2015.</a:t>
            </a:r>
            <a:endParaRPr lang="en-US" dirty="0" smtClean="0"/>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Regulatory issues </a:t>
            </a:r>
            <a:endParaRPr lang="en-US" dirty="0"/>
          </a:p>
        </p:txBody>
      </p:sp>
      <p:sp>
        <p:nvSpPr>
          <p:cNvPr id="3" name="Content Placeholder 2"/>
          <p:cNvSpPr>
            <a:spLocks noGrp="1"/>
          </p:cNvSpPr>
          <p:nvPr>
            <p:ph idx="1"/>
          </p:nvPr>
        </p:nvSpPr>
        <p:spPr>
          <a:xfrm>
            <a:off x="1435608" y="1295400"/>
            <a:ext cx="7498080" cy="5181600"/>
          </a:xfrm>
        </p:spPr>
        <p:txBody>
          <a:bodyPr>
            <a:normAutofit fontScale="70000" lnSpcReduction="20000"/>
          </a:bodyPr>
          <a:lstStyle/>
          <a:p>
            <a:r>
              <a:rPr lang="en-US" dirty="0" smtClean="0"/>
              <a:t>The implementing </a:t>
            </a:r>
            <a:r>
              <a:rPr lang="en-US" dirty="0" smtClean="0"/>
              <a:t>body </a:t>
            </a:r>
            <a:r>
              <a:rPr lang="en-US" dirty="0" smtClean="0"/>
              <a:t>of DSO is </a:t>
            </a:r>
            <a:r>
              <a:rPr lang="en-US" dirty="0" smtClean="0"/>
              <a:t>not the Telecommunication Regulatory Authority but the broadcasting authority or ministry of that respective country. For this, it is difficult to </a:t>
            </a:r>
            <a:r>
              <a:rPr lang="en-US" b="1" dirty="0" smtClean="0"/>
              <a:t>ensure the date of ASO </a:t>
            </a:r>
            <a:r>
              <a:rPr lang="en-US" dirty="0" smtClean="0"/>
              <a:t>and sometime </a:t>
            </a:r>
            <a:r>
              <a:rPr lang="en-US" b="1" dirty="0" smtClean="0"/>
              <a:t>to fix the standard </a:t>
            </a:r>
            <a:r>
              <a:rPr lang="en-US" dirty="0" smtClean="0"/>
              <a:t>even. </a:t>
            </a:r>
            <a:endParaRPr lang="en-US" dirty="0" smtClean="0"/>
          </a:p>
          <a:p>
            <a:r>
              <a:rPr lang="en-US" dirty="0" smtClean="0"/>
              <a:t>The </a:t>
            </a:r>
            <a:r>
              <a:rPr lang="en-US" b="1" dirty="0" smtClean="0"/>
              <a:t>planning of the frequency bands </a:t>
            </a:r>
            <a:r>
              <a:rPr lang="en-US" dirty="0" smtClean="0"/>
              <a:t>in National Frequency Allocation Table as per the Radio Regulation is necessary. And to </a:t>
            </a:r>
            <a:r>
              <a:rPr lang="en-US" b="1" dirty="0" smtClean="0"/>
              <a:t>meet the timeline declared by ITU </a:t>
            </a:r>
            <a:r>
              <a:rPr lang="en-US" dirty="0" smtClean="0"/>
              <a:t>is also an issue. </a:t>
            </a:r>
            <a:endParaRPr lang="en-US" dirty="0" smtClean="0"/>
          </a:p>
          <a:p>
            <a:r>
              <a:rPr lang="en-US" dirty="0" smtClean="0"/>
              <a:t>Some </a:t>
            </a:r>
            <a:r>
              <a:rPr lang="en-US" dirty="0" smtClean="0"/>
              <a:t>of the SATRC countries need to amend the law of restricting terrestrial broadcasting from private broadcasters in order to </a:t>
            </a:r>
            <a:r>
              <a:rPr lang="en-US" b="1" dirty="0" smtClean="0"/>
              <a:t>minimize the cost </a:t>
            </a:r>
            <a:r>
              <a:rPr lang="en-US" dirty="0" smtClean="0"/>
              <a:t>of the switchover and to make it </a:t>
            </a:r>
            <a:r>
              <a:rPr lang="en-US" b="1" dirty="0" smtClean="0"/>
              <a:t>successful to the viewers</a:t>
            </a:r>
            <a:r>
              <a:rPr lang="en-US" dirty="0" smtClean="0"/>
              <a:t>. </a:t>
            </a:r>
            <a:endParaRPr lang="en-US" dirty="0" smtClean="0"/>
          </a:p>
          <a:p>
            <a:r>
              <a:rPr lang="en-US" dirty="0" smtClean="0"/>
              <a:t>The </a:t>
            </a:r>
            <a:r>
              <a:rPr lang="en-US" dirty="0" smtClean="0"/>
              <a:t>regulators need to identify </a:t>
            </a:r>
            <a:r>
              <a:rPr lang="en-US" b="1" dirty="0" smtClean="0"/>
              <a:t>procedure of spectrum assignment or awarding license. </a:t>
            </a:r>
            <a:endParaRPr lang="en-US" b="1" dirty="0" smtClean="0"/>
          </a:p>
          <a:p>
            <a:r>
              <a:rPr lang="en-US" dirty="0" smtClean="0"/>
              <a:t>It is the time for Regulators to start </a:t>
            </a:r>
            <a:r>
              <a:rPr lang="en-US" b="1" dirty="0" smtClean="0"/>
              <a:t>planning about the digital radio broadcasting.</a:t>
            </a:r>
            <a:endParaRPr lang="en-US" b="1"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435608" y="2743200"/>
            <a:ext cx="7498080" cy="3505200"/>
          </a:xfrm>
        </p:spPr>
        <p:txBody>
          <a:bodyPr/>
          <a:lstStyle/>
          <a:p>
            <a:pPr algn="ctr">
              <a:buNone/>
            </a:pPr>
            <a:r>
              <a:rPr lang="en-US" dirty="0" smtClean="0"/>
              <a:t>Thank </a:t>
            </a:r>
            <a:r>
              <a:rPr lang="en-US" dirty="0" smtClean="0"/>
              <a:t>you</a:t>
            </a:r>
          </a:p>
          <a:p>
            <a:pPr algn="r">
              <a:buNone/>
            </a:pPr>
            <a:endParaRPr lang="en-US" dirty="0" smtClean="0">
              <a:hlinkClick r:id="rId2"/>
            </a:endParaRPr>
          </a:p>
          <a:p>
            <a:pPr algn="r">
              <a:buNone/>
            </a:pPr>
            <a:endParaRPr lang="en-US" dirty="0" smtClean="0">
              <a:hlinkClick r:id="rId2"/>
            </a:endParaRPr>
          </a:p>
          <a:p>
            <a:pPr algn="r">
              <a:buNone/>
            </a:pPr>
            <a:endParaRPr lang="en-US" dirty="0" smtClean="0">
              <a:hlinkClick r:id="rId2"/>
            </a:endParaRPr>
          </a:p>
          <a:p>
            <a:pPr algn="r">
              <a:buNone/>
            </a:pPr>
            <a:r>
              <a:rPr lang="en-US" dirty="0" smtClean="0">
                <a:hlinkClick r:id="rId2"/>
              </a:rPr>
              <a:t>rumana@btrc.gov.bd</a:t>
            </a:r>
            <a:endParaRPr lang="en-US" dirty="0" smtClean="0"/>
          </a:p>
          <a:p>
            <a:pPr algn="r">
              <a:buNone/>
            </a:pPr>
            <a:endParaRPr lang="en-US" dirty="0" smtClean="0"/>
          </a:p>
          <a:p>
            <a:pPr algn="r">
              <a:buNone/>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smtClean="0">
                <a:solidFill>
                  <a:schemeClr val="bg2">
                    <a:lumMod val="10000"/>
                  </a:schemeClr>
                </a:solidFill>
                <a:latin typeface="+mn-lt"/>
                <a:ea typeface="+mn-ea"/>
                <a:cs typeface="+mn-cs"/>
              </a:rPr>
              <a:t>Introduction</a:t>
            </a:r>
            <a:endParaRPr lang="en-US" sz="4400" b="1" dirty="0">
              <a:solidFill>
                <a:schemeClr val="bg2">
                  <a:lumMod val="10000"/>
                </a:schemeClr>
              </a:solidFill>
              <a:latin typeface="+mn-lt"/>
              <a:ea typeface="+mn-ea"/>
              <a:cs typeface="+mn-cs"/>
            </a:endParaRPr>
          </a:p>
        </p:txBody>
      </p:sp>
      <p:sp>
        <p:nvSpPr>
          <p:cNvPr id="3" name="Content Placeholder 2"/>
          <p:cNvSpPr>
            <a:spLocks noGrp="1"/>
          </p:cNvSpPr>
          <p:nvPr>
            <p:ph idx="1"/>
          </p:nvPr>
        </p:nvSpPr>
        <p:spPr/>
        <p:txBody>
          <a:bodyPr>
            <a:normAutofit fontScale="85000" lnSpcReduction="10000"/>
          </a:bodyPr>
          <a:lstStyle/>
          <a:p>
            <a:r>
              <a:rPr lang="en-US" dirty="0" smtClean="0"/>
              <a:t>Digital switch over – the transition from analogue to digital TV and digital radio – presents an important opportunity for spectrum regulators to review the overall use of the spectrum. </a:t>
            </a:r>
          </a:p>
          <a:p>
            <a:r>
              <a:rPr lang="en-US" dirty="0" smtClean="0"/>
              <a:t>Digital broadcasting offers the opportunity to create more television and radio </a:t>
            </a:r>
            <a:r>
              <a:rPr lang="en-US" dirty="0" err="1" smtClean="0"/>
              <a:t>programmes</a:t>
            </a:r>
            <a:r>
              <a:rPr lang="en-US" dirty="0" smtClean="0"/>
              <a:t> more efficiently using less spectrum. </a:t>
            </a:r>
          </a:p>
          <a:p>
            <a:r>
              <a:rPr lang="en-US" dirty="0" smtClean="0"/>
              <a:t>GE06 established frequency plans for analogue and digital broadcasting in Band III (174–230MHz) and Band IV/V (470–862MHz). </a:t>
            </a:r>
            <a:r>
              <a:rPr lang="en-US" dirty="0" smtClean="0"/>
              <a:t> ITU declared 17 </a:t>
            </a:r>
            <a:r>
              <a:rPr lang="en-US" dirty="0" smtClean="0"/>
              <a:t>June 2015 as the end of the transition period for the phasing out analogue </a:t>
            </a:r>
            <a:r>
              <a:rPr lang="en-US" dirty="0" smtClean="0"/>
              <a:t>television in GE06.</a:t>
            </a: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DSO is necessary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It is important because harmonization of frequency assignments maximize value of digital dividend globally and supply of equipment will become a problem in near future as the analogue transmitter manufacturer is already being stopped their production. </a:t>
            </a:r>
          </a:p>
          <a:p>
            <a:r>
              <a:rPr lang="en-GB" dirty="0" smtClean="0"/>
              <a:t>It is necessary to consider the co-operation among the countries in this region in terms of selecting the standard, frequency co-ordination etc to expedite the digital switchover process. All countries except Maldives and Sri Lanka have the land borders. So co-ordination is required for smooth transition that tends to provide interference free services.</a:t>
            </a:r>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Global Trend</a:t>
            </a:r>
            <a:endParaRPr lang="en-US" dirty="0"/>
          </a:p>
        </p:txBody>
      </p:sp>
      <p:pic>
        <p:nvPicPr>
          <p:cNvPr id="4" name="Picture 3"/>
          <p:cNvPicPr/>
          <p:nvPr/>
        </p:nvPicPr>
        <p:blipFill>
          <a:blip r:embed="rId2"/>
          <a:srcRect/>
          <a:stretch>
            <a:fillRect/>
          </a:stretch>
        </p:blipFill>
        <p:spPr bwMode="auto">
          <a:xfrm>
            <a:off x="1600200" y="1143000"/>
            <a:ext cx="7162800" cy="4648200"/>
          </a:xfrm>
          <a:prstGeom prst="rect">
            <a:avLst/>
          </a:prstGeom>
          <a:noFill/>
          <a:ln w="9525">
            <a:noFill/>
            <a:miter lim="800000"/>
            <a:headEnd/>
            <a:tailEnd/>
          </a:ln>
        </p:spPr>
      </p:pic>
      <p:sp>
        <p:nvSpPr>
          <p:cNvPr id="5" name="TextBox 6"/>
          <p:cNvSpPr txBox="1">
            <a:spLocks noChangeArrowheads="1"/>
          </p:cNvSpPr>
          <p:nvPr/>
        </p:nvSpPr>
        <p:spPr bwMode="auto">
          <a:xfrm>
            <a:off x="1295400" y="5791200"/>
            <a:ext cx="7705725" cy="730250"/>
          </a:xfrm>
          <a:prstGeom prst="rect">
            <a:avLst/>
          </a:prstGeom>
          <a:noFill/>
          <a:ln w="9525">
            <a:noFill/>
            <a:miter lim="800000"/>
            <a:headEnd/>
            <a:tailEnd/>
          </a:ln>
        </p:spPr>
        <p:txBody>
          <a:bodyPr>
            <a:spAutoFit/>
          </a:bodyPr>
          <a:lstStyle/>
          <a:p>
            <a:pPr algn="l"/>
            <a:r>
              <a:rPr lang="en-GB" sz="1400" dirty="0"/>
              <a:t>ISDB (T)– Integrated Services Digital Broadcasting (International)       DVB - Digital Video Broadcasting </a:t>
            </a:r>
          </a:p>
          <a:p>
            <a:pPr algn="l"/>
            <a:r>
              <a:rPr lang="en-GB" sz="1400" dirty="0"/>
              <a:t>DTMB – Digital Terrestrial Multimedia Broadcast         ATSC – Advanced TV System Committee</a:t>
            </a:r>
          </a:p>
          <a:p>
            <a:pPr algn="l"/>
            <a:endParaRPr lang="en-GB" sz="1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DSO standards in SATRC countries</a:t>
            </a:r>
            <a:endParaRPr lang="en-US" dirty="0"/>
          </a:p>
        </p:txBody>
      </p:sp>
      <p:sp>
        <p:nvSpPr>
          <p:cNvPr id="3" name="Content Placeholder 2"/>
          <p:cNvSpPr>
            <a:spLocks noGrp="1"/>
          </p:cNvSpPr>
          <p:nvPr>
            <p:ph idx="1"/>
          </p:nvPr>
        </p:nvSpPr>
        <p:spPr/>
        <p:txBody>
          <a:bodyPr>
            <a:normAutofit/>
          </a:bodyPr>
          <a:lstStyle/>
          <a:p>
            <a:pPr algn="just">
              <a:buNone/>
            </a:pPr>
            <a:r>
              <a:rPr lang="en-US" dirty="0" smtClean="0"/>
              <a:t>There are 6 out of 9 countries namely Iran, India, Nepal, Bhutan, Bangladesh and Afghanistan have adopted DVB-T/T2 standard. </a:t>
            </a:r>
          </a:p>
          <a:p>
            <a:pPr algn="just">
              <a:buNone/>
            </a:pPr>
            <a:r>
              <a:rPr lang="en-US" dirty="0" smtClean="0"/>
              <a:t>Maldives and Sri Lanka have considered for ISDB standard while Pakistan yet to decide the standard as well as not to take any decision to move forward into the switchover process.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Status of DSO in SATRC countries</a:t>
            </a:r>
            <a:endParaRPr lang="en-US" dirty="0"/>
          </a:p>
        </p:txBody>
      </p:sp>
      <p:sp>
        <p:nvSpPr>
          <p:cNvPr id="3" name="Content Placeholder 2"/>
          <p:cNvSpPr>
            <a:spLocks noGrp="1"/>
          </p:cNvSpPr>
          <p:nvPr>
            <p:ph idx="1"/>
          </p:nvPr>
        </p:nvSpPr>
        <p:spPr/>
        <p:txBody>
          <a:bodyPr>
            <a:normAutofit fontScale="70000" lnSpcReduction="20000"/>
          </a:bodyPr>
          <a:lstStyle/>
          <a:p>
            <a:r>
              <a:rPr lang="en-US" b="1" dirty="0" smtClean="0"/>
              <a:t>India</a:t>
            </a:r>
            <a:r>
              <a:rPr lang="en-US" dirty="0" smtClean="0"/>
              <a:t> is cleanly ahead in this region to mark the television broadcasting system from analogue to </a:t>
            </a:r>
            <a:r>
              <a:rPr lang="en-US" dirty="0" smtClean="0"/>
              <a:t>digital in DVB-T2 standard. </a:t>
            </a:r>
          </a:p>
          <a:p>
            <a:r>
              <a:rPr lang="en-US" dirty="0" smtClean="0"/>
              <a:t>Digitization</a:t>
            </a:r>
            <a:r>
              <a:rPr lang="en-US" dirty="0" smtClean="0"/>
              <a:t>, on cable and terrestrial, </a:t>
            </a:r>
            <a:r>
              <a:rPr lang="en-US" dirty="0" smtClean="0"/>
              <a:t>have </a:t>
            </a:r>
            <a:r>
              <a:rPr lang="en-US" dirty="0" smtClean="0"/>
              <a:t>four phases, in a 3-year transition </a:t>
            </a:r>
            <a:r>
              <a:rPr lang="en-US" dirty="0" smtClean="0"/>
              <a:t>started </a:t>
            </a:r>
            <a:r>
              <a:rPr lang="en-US" dirty="0" smtClean="0"/>
              <a:t>from 31 October 2012, and finishing on 31 March 2015. </a:t>
            </a:r>
            <a:endParaRPr lang="en-US" dirty="0" smtClean="0"/>
          </a:p>
          <a:p>
            <a:r>
              <a:rPr lang="en-US" dirty="0" smtClean="0"/>
              <a:t>The </a:t>
            </a:r>
            <a:r>
              <a:rPr lang="en-US" dirty="0" smtClean="0"/>
              <a:t>four metros of Delhi, Mumbai, Kolkata and Chennai have shifted to digital addressability by 31 October 2012. </a:t>
            </a:r>
            <a:endParaRPr lang="en-US" dirty="0" smtClean="0"/>
          </a:p>
          <a:p>
            <a:r>
              <a:rPr lang="en-US" dirty="0" smtClean="0"/>
              <a:t>The </a:t>
            </a:r>
            <a:r>
              <a:rPr lang="en-US" dirty="0" smtClean="0"/>
              <a:t>second phase includes 35 cities with a population of more than one million, such as Patna, Chandigarh, </a:t>
            </a:r>
            <a:r>
              <a:rPr lang="en-US" dirty="0" err="1" smtClean="0"/>
              <a:t>Pune</a:t>
            </a:r>
            <a:r>
              <a:rPr lang="en-US" dirty="0" smtClean="0"/>
              <a:t> and Bangalore by 31 March 2013. </a:t>
            </a:r>
            <a:endParaRPr lang="en-US" dirty="0" smtClean="0"/>
          </a:p>
          <a:p>
            <a:r>
              <a:rPr lang="en-US" dirty="0" smtClean="0"/>
              <a:t>All </a:t>
            </a:r>
            <a:r>
              <a:rPr lang="en-US" dirty="0" smtClean="0"/>
              <a:t>urban areas are expected to digitize by 30 November 2014 and the remaining areas by 31 March 2015. They have executed these phases in almost given time line as per the plan.  </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Status of DSO in SATRC countries (contd..)</a:t>
            </a:r>
            <a:endParaRPr lang="en-US" dirty="0"/>
          </a:p>
        </p:txBody>
      </p:sp>
      <p:sp>
        <p:nvSpPr>
          <p:cNvPr id="3" name="Content Placeholder 2"/>
          <p:cNvSpPr>
            <a:spLocks noGrp="1"/>
          </p:cNvSpPr>
          <p:nvPr>
            <p:ph idx="1"/>
          </p:nvPr>
        </p:nvSpPr>
        <p:spPr/>
        <p:txBody>
          <a:bodyPr>
            <a:normAutofit/>
          </a:bodyPr>
          <a:lstStyle/>
          <a:p>
            <a:r>
              <a:rPr lang="en-GB" dirty="0" smtClean="0"/>
              <a:t>In </a:t>
            </a:r>
            <a:r>
              <a:rPr lang="en-GB" b="1" dirty="0" smtClean="0"/>
              <a:t>Iran</a:t>
            </a:r>
            <a:r>
              <a:rPr lang="en-GB" dirty="0" smtClean="0"/>
              <a:t>, already DTTB is introduced to almost all the cities in DVB-T standard. </a:t>
            </a:r>
            <a:endParaRPr lang="en-GB" dirty="0" smtClean="0"/>
          </a:p>
          <a:p>
            <a:r>
              <a:rPr lang="en-GB" dirty="0" smtClean="0"/>
              <a:t>Islamic </a:t>
            </a:r>
            <a:r>
              <a:rPr lang="en-GB" dirty="0" smtClean="0"/>
              <a:t>Republic of Iran Broadcasting is responsible to implement DTTB throughout the country. </a:t>
            </a:r>
            <a:endParaRPr lang="en-GB" dirty="0" smtClean="0"/>
          </a:p>
          <a:p>
            <a:r>
              <a:rPr lang="en-GB" dirty="0" smtClean="0"/>
              <a:t>Only </a:t>
            </a:r>
            <a:r>
              <a:rPr lang="en-GB" dirty="0" smtClean="0"/>
              <a:t>the Government owned television channel can broadcast the terrestrial and it would be switchover to digital terrestrial </a:t>
            </a:r>
            <a:r>
              <a:rPr lang="en-GB" dirty="0" smtClean="0"/>
              <a:t>broadcasting. </a:t>
            </a:r>
            <a:endParaRPr lang="en-US"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Status of DSO in SATRC countries (contd..)</a:t>
            </a:r>
            <a:endParaRPr lang="en-US" dirty="0"/>
          </a:p>
        </p:txBody>
      </p:sp>
      <p:sp>
        <p:nvSpPr>
          <p:cNvPr id="3" name="Content Placeholder 2"/>
          <p:cNvSpPr>
            <a:spLocks noGrp="1"/>
          </p:cNvSpPr>
          <p:nvPr>
            <p:ph idx="1"/>
          </p:nvPr>
        </p:nvSpPr>
        <p:spPr/>
        <p:txBody>
          <a:bodyPr/>
          <a:lstStyle/>
          <a:p>
            <a:r>
              <a:rPr lang="en-GB" b="1" dirty="0" smtClean="0"/>
              <a:t>Afghanistan</a:t>
            </a:r>
            <a:r>
              <a:rPr lang="en-GB" dirty="0" smtClean="0"/>
              <a:t> has selected DVB-T2 standard for implementing the analogue to digital transformation in the </a:t>
            </a:r>
            <a:r>
              <a:rPr lang="en-GB" dirty="0" smtClean="0"/>
              <a:t>country.</a:t>
            </a:r>
          </a:p>
          <a:p>
            <a:r>
              <a:rPr lang="en-GB" dirty="0" smtClean="0"/>
              <a:t>The </a:t>
            </a:r>
            <a:r>
              <a:rPr lang="en-GB" dirty="0" smtClean="0"/>
              <a:t>digital transformation implementation has been commenced in Kabul on 01 March, </a:t>
            </a:r>
            <a:r>
              <a:rPr lang="en-GB" dirty="0" smtClean="0"/>
              <a:t>2015.</a:t>
            </a:r>
          </a:p>
          <a:p>
            <a:r>
              <a:rPr lang="en-GB" dirty="0" smtClean="0"/>
              <a:t>Ministry </a:t>
            </a:r>
            <a:r>
              <a:rPr lang="en-GB" dirty="0" smtClean="0"/>
              <a:t>of Communications and Information Technology plans to make the entire country digital within next 3 years. </a:t>
            </a:r>
            <a:endParaRPr lang="en-US"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Status of DSO in SATRC </a:t>
            </a:r>
            <a:r>
              <a:rPr lang="en-US" dirty="0" smtClean="0"/>
              <a:t>countries (contd..)</a:t>
            </a:r>
            <a:endParaRPr lang="en-US" dirty="0"/>
          </a:p>
        </p:txBody>
      </p:sp>
      <p:sp>
        <p:nvSpPr>
          <p:cNvPr id="3" name="Content Placeholder 2"/>
          <p:cNvSpPr>
            <a:spLocks noGrp="1"/>
          </p:cNvSpPr>
          <p:nvPr>
            <p:ph idx="1"/>
          </p:nvPr>
        </p:nvSpPr>
        <p:spPr/>
        <p:txBody>
          <a:bodyPr>
            <a:normAutofit fontScale="92500" lnSpcReduction="10000"/>
          </a:bodyPr>
          <a:lstStyle/>
          <a:p>
            <a:r>
              <a:rPr lang="en-GB" dirty="0" smtClean="0"/>
              <a:t>In </a:t>
            </a:r>
            <a:r>
              <a:rPr lang="en-GB" b="1" dirty="0" smtClean="0"/>
              <a:t>Nepal</a:t>
            </a:r>
            <a:r>
              <a:rPr lang="en-GB" dirty="0" smtClean="0"/>
              <a:t>, the ASO committee was formed by the official from different organizations. </a:t>
            </a:r>
            <a:endParaRPr lang="en-GB" dirty="0" smtClean="0"/>
          </a:p>
          <a:p>
            <a:r>
              <a:rPr lang="en-GB" dirty="0" smtClean="0"/>
              <a:t>The committee prepared National </a:t>
            </a:r>
            <a:r>
              <a:rPr lang="en-GB" dirty="0" smtClean="0"/>
              <a:t>Government Broadcaster and common DTTB Platform for broadcasting operators in private </a:t>
            </a:r>
            <a:r>
              <a:rPr lang="en-GB" dirty="0" smtClean="0"/>
              <a:t>sector.</a:t>
            </a:r>
          </a:p>
          <a:p>
            <a:r>
              <a:rPr lang="en-GB" dirty="0" smtClean="0"/>
              <a:t>The </a:t>
            </a:r>
            <a:r>
              <a:rPr lang="en-GB" dirty="0" smtClean="0"/>
              <a:t>committee has set the complete digitization date that can be achieved by Dec 2017. </a:t>
            </a:r>
            <a:endParaRPr lang="en-GB" dirty="0" smtClean="0"/>
          </a:p>
          <a:p>
            <a:r>
              <a:rPr lang="en-GB" dirty="0" smtClean="0"/>
              <a:t>The </a:t>
            </a:r>
            <a:r>
              <a:rPr lang="en-GB" dirty="0" smtClean="0"/>
              <a:t>standard is DVB-T.</a:t>
            </a:r>
            <a:endParaRPr lang="en-US" dirty="0" smtClean="0"/>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228</TotalTime>
  <Words>1058</Words>
  <Application>Microsoft Office PowerPoint</Application>
  <PresentationFormat>On-screen Show (4:3)</PresentationFormat>
  <Paragraphs>74</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Solstice</vt:lpstr>
      <vt:lpstr>Study on  Digital Switchover Plan in SATRC Countries </vt:lpstr>
      <vt:lpstr>Introduction</vt:lpstr>
      <vt:lpstr>Why DSO is necessary</vt:lpstr>
      <vt:lpstr>Global Trend</vt:lpstr>
      <vt:lpstr>DSO standards in SATRC countries</vt:lpstr>
      <vt:lpstr>Status of DSO in SATRC countries</vt:lpstr>
      <vt:lpstr>Status of DSO in SATRC countries (contd..)</vt:lpstr>
      <vt:lpstr>Status of DSO in SATRC countries (contd..)</vt:lpstr>
      <vt:lpstr>Status of DSO in SATRC countries (contd..)</vt:lpstr>
      <vt:lpstr>Status of DSO in SATRC countries (contd..)</vt:lpstr>
      <vt:lpstr>Status of DSO in SATRC countries (contd..)</vt:lpstr>
      <vt:lpstr>Status of DSO in SATRC countries (contd..)</vt:lpstr>
      <vt:lpstr>Status of DSO in SATRC countries (contd..)</vt:lpstr>
      <vt:lpstr>Status of DSO in SATRC countries (contd..)</vt:lpstr>
      <vt:lpstr>Regulatory issues </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Harumi</dc:creator>
  <cp:lastModifiedBy>USER</cp:lastModifiedBy>
  <cp:revision>50</cp:revision>
  <dcterms:created xsi:type="dcterms:W3CDTF">2006-08-16T00:00:00Z</dcterms:created>
  <dcterms:modified xsi:type="dcterms:W3CDTF">2014-03-12T06:04:01Z</dcterms:modified>
</cp:coreProperties>
</file>